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3"/>
  </p:notesMasterIdLst>
  <p:sldIdLst>
    <p:sldId id="257" r:id="rId3"/>
    <p:sldId id="258" r:id="rId4"/>
    <p:sldId id="279" r:id="rId5"/>
    <p:sldId id="261" r:id="rId6"/>
    <p:sldId id="259" r:id="rId7"/>
    <p:sldId id="260" r:id="rId8"/>
    <p:sldId id="263" r:id="rId9"/>
    <p:sldId id="296" r:id="rId10"/>
    <p:sldId id="266" r:id="rId11"/>
    <p:sldId id="289" r:id="rId12"/>
    <p:sldId id="288" r:id="rId13"/>
    <p:sldId id="287" r:id="rId14"/>
    <p:sldId id="286" r:id="rId15"/>
    <p:sldId id="280" r:id="rId16"/>
    <p:sldId id="262" r:id="rId17"/>
    <p:sldId id="281" r:id="rId18"/>
    <p:sldId id="290" r:id="rId19"/>
    <p:sldId id="292" r:id="rId20"/>
    <p:sldId id="282" r:id="rId21"/>
    <p:sldId id="294" r:id="rId22"/>
    <p:sldId id="297" r:id="rId23"/>
    <p:sldId id="283" r:id="rId24"/>
    <p:sldId id="284" r:id="rId25"/>
    <p:sldId id="285" r:id="rId26"/>
    <p:sldId id="278" r:id="rId27"/>
    <p:sldId id="298" r:id="rId28"/>
    <p:sldId id="272" r:id="rId29"/>
    <p:sldId id="299" r:id="rId30"/>
    <p:sldId id="295" r:id="rId31"/>
    <p:sldId id="27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37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8" autoAdjust="0"/>
    <p:restoredTop sz="87384" autoAdjust="0"/>
  </p:normalViewPr>
  <p:slideViewPr>
    <p:cSldViewPr snapToGrid="0">
      <p:cViewPr varScale="1">
        <p:scale>
          <a:sx n="59" d="100"/>
          <a:sy n="59" d="100"/>
        </p:scale>
        <p:origin x="10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onall%20De%20Paor\Desktop\Supaero\Research%20Project\Table%20Make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onall%20De%20Paor\Desktop\Supaero\Research%20Project\Sizing-Tool\DB2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onall%20De%20Paor\Desktop\Supaero\Research%20Project\Sizing-Tool\DB2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onall%20De%20Paor\Desktop\Supaero\Research%20Project\TV%20database%20(version%201)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onall%20De%20Paor\Desktop\Supaero\Research%20Project\Sizing-Tool\sizing%20calculator%20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onall%20De%20Paor\Desktop\Supaero\Research%20Project\Sizing-Tool\sizing%20calculator%202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chemeClr val="tx1"/>
                </a:solidFill>
              </a:rPr>
              <a:t>Specific Launch Costs to LEO</a:t>
            </a:r>
          </a:p>
        </c:rich>
      </c:tx>
      <c:layout>
        <c:manualLayout>
          <c:xMode val="edge"/>
          <c:yMode val="edge"/>
          <c:x val="0.28305469359019192"/>
          <c:y val="1.6282051282051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Sheet5!$E$15:$E$19</c:f>
              <c:strCache>
                <c:ptCount val="5"/>
                <c:pt idx="0">
                  <c:v>Falcon Heavy</c:v>
                </c:pt>
                <c:pt idx="1">
                  <c:v>Falcon 9 FT</c:v>
                </c:pt>
                <c:pt idx="2">
                  <c:v>Atlas V 551</c:v>
                </c:pt>
                <c:pt idx="3">
                  <c:v>Ariane 6 A64</c:v>
                </c:pt>
                <c:pt idx="4">
                  <c:v>SLS B1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D237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3D4-4328-80CC-A22EFBEF63FD}"/>
              </c:ext>
            </c:extLst>
          </c:dPt>
          <c:dPt>
            <c:idx val="1"/>
            <c:invertIfNegative val="0"/>
            <c:bubble3D val="0"/>
            <c:spPr>
              <a:solidFill>
                <a:srgbClr val="2D237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3D4-4328-80CC-A22EFBEF63FD}"/>
              </c:ext>
            </c:extLst>
          </c:dPt>
          <c:dPt>
            <c:idx val="2"/>
            <c:invertIfNegative val="0"/>
            <c:bubble3D val="0"/>
            <c:spPr>
              <a:solidFill>
                <a:srgbClr val="2D237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3D4-4328-80CC-A22EFBEF63FD}"/>
              </c:ext>
            </c:extLst>
          </c:dPt>
          <c:dPt>
            <c:idx val="3"/>
            <c:invertIfNegative val="0"/>
            <c:bubble3D val="0"/>
            <c:spPr>
              <a:solidFill>
                <a:srgbClr val="2D237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3D4-4328-80CC-A22EFBEF63FD}"/>
              </c:ext>
            </c:extLst>
          </c:dPt>
          <c:dPt>
            <c:idx val="4"/>
            <c:invertIfNegative val="0"/>
            <c:bubble3D val="0"/>
            <c:spPr>
              <a:solidFill>
                <a:srgbClr val="2D237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3D4-4328-80CC-A22EFBEF63FD}"/>
              </c:ext>
            </c:extLst>
          </c:dPt>
          <c:cat>
            <c:strRef>
              <c:f>Sheet5!$E$15:$E$19</c:f>
              <c:strCache>
                <c:ptCount val="5"/>
                <c:pt idx="0">
                  <c:v>Falcon Heavy</c:v>
                </c:pt>
                <c:pt idx="1">
                  <c:v>Falcon 9 FT</c:v>
                </c:pt>
                <c:pt idx="2">
                  <c:v>Atlas V 551</c:v>
                </c:pt>
                <c:pt idx="3">
                  <c:v>Ariane 6 A64</c:v>
                </c:pt>
                <c:pt idx="4">
                  <c:v>SLS B1</c:v>
                </c:pt>
              </c:strCache>
            </c:strRef>
          </c:cat>
          <c:val>
            <c:numRef>
              <c:f>Sheet5!$H$15:$H$19</c:f>
              <c:numCache>
                <c:formatCode>#,##0.00</c:formatCode>
                <c:ptCount val="5"/>
                <c:pt idx="0">
                  <c:v>2351.0971786833857</c:v>
                </c:pt>
                <c:pt idx="1">
                  <c:v>2938.5964912280701</c:v>
                </c:pt>
                <c:pt idx="2">
                  <c:v>3876.5864797408531</c:v>
                </c:pt>
                <c:pt idx="3">
                  <c:v>5311.778290993072</c:v>
                </c:pt>
                <c:pt idx="4">
                  <c:v>21052.63157894737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3D4-4328-80CC-A22EFBEF63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8"/>
        <c:axId val="393211352"/>
        <c:axId val="393210040"/>
      </c:barChart>
      <c:catAx>
        <c:axId val="3932113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210040"/>
        <c:crosses val="autoZero"/>
        <c:auto val="1"/>
        <c:lblAlgn val="ctr"/>
        <c:lblOffset val="100"/>
        <c:noMultiLvlLbl val="0"/>
      </c:catAx>
      <c:valAx>
        <c:axId val="3932100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800" dirty="0">
                    <a:solidFill>
                      <a:schemeClr val="tx1"/>
                    </a:solidFill>
                  </a:rPr>
                  <a:t>[$/kg]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211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 sz="1800" baseline="0">
                <a:solidFill>
                  <a:schemeClr val="tx1"/>
                </a:solidFill>
              </a:rPr>
              <a:t>Dry mass sizing</a:t>
            </a:r>
          </a:p>
        </c:rich>
      </c:tx>
      <c:layout>
        <c:manualLayout>
          <c:xMode val="edge"/>
          <c:yMode val="edge"/>
          <c:x val="0.25528664461455042"/>
          <c:y val="2.09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81741380324206"/>
          <c:y val="0.11395361111111113"/>
          <c:w val="0.80309289060160305"/>
          <c:h val="0.64123468941382322"/>
        </c:manualLayout>
      </c:layout>
      <c:scatterChart>
        <c:scatterStyle val="lineMarker"/>
        <c:varyColors val="0"/>
        <c:ser>
          <c:idx val="1"/>
          <c:order val="0"/>
          <c:tx>
            <c:v>Examples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5.8887817779762319E-2"/>
                  <c:y val="0"/>
                </c:manualLayout>
              </c:layout>
              <c:tx>
                <c:rich>
                  <a:bodyPr/>
                  <a:lstStyle/>
                  <a:p>
                    <a:fld id="{FDF26803-8797-414A-9B52-7AEDC44D362D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081C-464F-BB23-213FF1395FB3}"/>
                </c:ext>
              </c:extLst>
            </c:dLbl>
            <c:dLbl>
              <c:idx val="1"/>
              <c:layout>
                <c:manualLayout>
                  <c:x val="-0.1031005131586452"/>
                  <c:y val="-0.11994444444444445"/>
                </c:manualLayout>
              </c:layout>
              <c:tx>
                <c:rich>
                  <a:bodyPr/>
                  <a:lstStyle/>
                  <a:p>
                    <a:fld id="{4C4173EE-041E-481D-8FF5-68A6548ABAAE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081C-464F-BB23-213FF1395FB3}"/>
                </c:ext>
              </c:extLst>
            </c:dLbl>
            <c:dLbl>
              <c:idx val="2"/>
              <c:layout>
                <c:manualLayout>
                  <c:x val="-2.0605403861464349E-2"/>
                  <c:y val="-8.819444444444445E-2"/>
                </c:manualLayout>
              </c:layout>
              <c:tx>
                <c:rich>
                  <a:bodyPr/>
                  <a:lstStyle/>
                  <a:p>
                    <a:fld id="{BFAB57EB-1805-4786-9334-F37C4D0F193C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081C-464F-BB23-213FF1395FB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DB0D5F2A-16CB-45FD-9DEA-2F4EBD4C5804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081C-464F-BB23-213FF1395FB3}"/>
                </c:ext>
              </c:extLst>
            </c:dLbl>
            <c:dLbl>
              <c:idx val="4"/>
              <c:layout>
                <c:manualLayout>
                  <c:x val="8.8331726669643465E-2"/>
                  <c:y val="0"/>
                </c:manualLayout>
              </c:layout>
              <c:tx>
                <c:rich>
                  <a:bodyPr/>
                  <a:lstStyle/>
                  <a:p>
                    <a:fld id="{20A0075A-43C5-49B4-B378-2986C02669E9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081C-464F-BB23-213FF1395FB3}"/>
                </c:ext>
              </c:extLst>
            </c:dLbl>
            <c:dLbl>
              <c:idx val="5"/>
              <c:layout>
                <c:manualLayout>
                  <c:x val="-0.19727418956220386"/>
                  <c:y val="-3.5277777777777748E-2"/>
                </c:manualLayout>
              </c:layout>
              <c:tx>
                <c:rich>
                  <a:bodyPr/>
                  <a:lstStyle/>
                  <a:p>
                    <a:fld id="{15B3E964-5698-49B4-81BB-FAFEF38DDECA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081C-464F-BB23-213FF1395FB3}"/>
                </c:ext>
              </c:extLst>
            </c:dLbl>
            <c:dLbl>
              <c:idx val="6"/>
              <c:layout>
                <c:manualLayout>
                  <c:x val="-0.12660869230558786"/>
                  <c:y val="-3.8805416666666696E-2"/>
                </c:manualLayout>
              </c:layout>
              <c:tx>
                <c:rich>
                  <a:bodyPr/>
                  <a:lstStyle/>
                  <a:p>
                    <a:fld id="{E5351533-40F9-4618-8F05-00E203974022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950189716146806"/>
                      <c:h val="4.9336111111111101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081C-464F-BB23-213FF1395FB3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6E300C47-50C7-498D-A5B0-2F05ABDA8532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081C-464F-BB23-213FF1395FB3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75C9F5B3-82AB-48CE-972A-2E27A4A48674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081C-464F-BB23-213FF1395F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bg1"/>
                </a:solidFill>
                <a:prstDash val="sysDot"/>
              </a:ln>
              <a:effectLst/>
            </c:spPr>
            <c:trendlineType val="linear"/>
            <c:intercept val="0"/>
            <c:dispRSqr val="1"/>
            <c:dispEq val="0"/>
            <c:trendlineLbl>
              <c:layout>
                <c:manualLayout>
                  <c:x val="0.13560542115168706"/>
                  <c:y val="-0.15673972222222221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'Small (analysis)'!$F$3:$F$11</c:f>
              <c:numCache>
                <c:formatCode>General</c:formatCode>
                <c:ptCount val="9"/>
                <c:pt idx="0">
                  <c:v>0</c:v>
                </c:pt>
                <c:pt idx="1">
                  <c:v>99.8</c:v>
                </c:pt>
                <c:pt idx="2">
                  <c:v>112</c:v>
                </c:pt>
                <c:pt idx="3">
                  <c:v>27</c:v>
                </c:pt>
                <c:pt idx="4">
                  <c:v>30</c:v>
                </c:pt>
                <c:pt idx="5">
                  <c:v>473.3</c:v>
                </c:pt>
                <c:pt idx="6">
                  <c:v>520</c:v>
                </c:pt>
                <c:pt idx="7">
                  <c:v>756</c:v>
                </c:pt>
                <c:pt idx="8">
                  <c:v>800</c:v>
                </c:pt>
              </c:numCache>
            </c:numRef>
          </c:xVal>
          <c:yVal>
            <c:numRef>
              <c:f>'Small (analysis)'!$E$3:$E$11</c:f>
              <c:numCache>
                <c:formatCode>General</c:formatCode>
                <c:ptCount val="9"/>
                <c:pt idx="0">
                  <c:v>150</c:v>
                </c:pt>
                <c:pt idx="1">
                  <c:v>847</c:v>
                </c:pt>
                <c:pt idx="2">
                  <c:v>800</c:v>
                </c:pt>
                <c:pt idx="3">
                  <c:v>626</c:v>
                </c:pt>
                <c:pt idx="4">
                  <c:v>340</c:v>
                </c:pt>
                <c:pt idx="5">
                  <c:v>1673.7</c:v>
                </c:pt>
                <c:pt idx="6">
                  <c:v>1880</c:v>
                </c:pt>
                <c:pt idx="7">
                  <c:v>1814</c:v>
                </c:pt>
                <c:pt idx="8">
                  <c:v>1200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'Small (analysis)'!$C$3:$C$11</c15:f>
                <c15:dlblRangeCache>
                  <c:ptCount val="9"/>
                  <c:pt idx="0">
                    <c:v>Beresheet</c:v>
                  </c:pt>
                  <c:pt idx="1">
                    <c:v>Ye-6M Luna 9</c:v>
                  </c:pt>
                  <c:pt idx="2">
                    <c:v>Ye-6M Luna 13</c:v>
                  </c:pt>
                  <c:pt idx="3">
                    <c:v>Vikram</c:v>
                  </c:pt>
                  <c:pt idx="4">
                    <c:v>Hakuto-R M1</c:v>
                  </c:pt>
                  <c:pt idx="5">
                    <c:v>9508-HLR-1</c:v>
                  </c:pt>
                  <c:pt idx="6">
                    <c:v>Ye-8-5M</c:v>
                  </c:pt>
                  <c:pt idx="7">
                    <c:v>Ye-8</c:v>
                  </c:pt>
                  <c:pt idx="8">
                    <c:v>Chang' 5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A-081C-464F-BB23-213FF1395FB3}"/>
            </c:ext>
          </c:extLst>
        </c:ser>
        <c:ser>
          <c:idx val="0"/>
          <c:order val="1"/>
          <c:tx>
            <c:v>trendline</c:v>
          </c:tx>
          <c:spPr>
            <a:ln w="19050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intercept val="0"/>
            <c:dispRSqr val="0"/>
            <c:dispEq val="1"/>
            <c:trendlineLbl>
              <c:layout>
                <c:manualLayout>
                  <c:x val="0.26420300641012989"/>
                  <c:y val="-0.1998936111111111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'Small (analysis)'!$V$3:$V$22</c:f>
              <c:numCache>
                <c:formatCode>General</c:formatCode>
                <c:ptCount val="20"/>
                <c:pt idx="0">
                  <c:v>33.21</c:v>
                </c:pt>
                <c:pt idx="1">
                  <c:v>66.42</c:v>
                </c:pt>
                <c:pt idx="2">
                  <c:v>99.63</c:v>
                </c:pt>
                <c:pt idx="3">
                  <c:v>132.84</c:v>
                </c:pt>
                <c:pt idx="4">
                  <c:v>166.05</c:v>
                </c:pt>
                <c:pt idx="5">
                  <c:v>199.26</c:v>
                </c:pt>
                <c:pt idx="6">
                  <c:v>232.47</c:v>
                </c:pt>
                <c:pt idx="7">
                  <c:v>265.68</c:v>
                </c:pt>
                <c:pt idx="8">
                  <c:v>298.89</c:v>
                </c:pt>
                <c:pt idx="9">
                  <c:v>332.1</c:v>
                </c:pt>
                <c:pt idx="10">
                  <c:v>365.31</c:v>
                </c:pt>
                <c:pt idx="11">
                  <c:v>398.52</c:v>
                </c:pt>
                <c:pt idx="12">
                  <c:v>431.73</c:v>
                </c:pt>
                <c:pt idx="13">
                  <c:v>464.94</c:v>
                </c:pt>
                <c:pt idx="14">
                  <c:v>498.15000000000003</c:v>
                </c:pt>
                <c:pt idx="15">
                  <c:v>531.36</c:v>
                </c:pt>
                <c:pt idx="16">
                  <c:v>564.57000000000005</c:v>
                </c:pt>
                <c:pt idx="17">
                  <c:v>597.78</c:v>
                </c:pt>
                <c:pt idx="18">
                  <c:v>630.99</c:v>
                </c:pt>
                <c:pt idx="19">
                  <c:v>664.2</c:v>
                </c:pt>
              </c:numCache>
            </c:numRef>
          </c:xVal>
          <c:yVal>
            <c:numRef>
              <c:f>'Small (analysis)'!$U$3:$U$22</c:f>
              <c:numCache>
                <c:formatCode>General</c:formatCode>
                <c:ptCount val="2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081C-464F-BB23-213FF1395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2688880"/>
        <c:axId val="682690192"/>
      </c:scatterChart>
      <c:valAx>
        <c:axId val="6826888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>
                    <a:solidFill>
                      <a:schemeClr val="tx1"/>
                    </a:solidFill>
                  </a:rPr>
                  <a:t>payload</a:t>
                </a:r>
                <a:r>
                  <a:rPr lang="en-GB" sz="1400" baseline="0">
                    <a:solidFill>
                      <a:schemeClr val="tx1"/>
                    </a:solidFill>
                  </a:rPr>
                  <a:t> mass</a:t>
                </a:r>
                <a:r>
                  <a:rPr lang="en-GB" sz="1400">
                    <a:solidFill>
                      <a:schemeClr val="tx1"/>
                    </a:solidFill>
                  </a:rPr>
                  <a:t> [tons]</a:t>
                </a:r>
              </a:p>
            </c:rich>
          </c:tx>
          <c:layout>
            <c:manualLayout>
              <c:xMode val="edge"/>
              <c:yMode val="edge"/>
              <c:x val="0.38835937205203924"/>
              <c:y val="0.813865555555555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2690192"/>
        <c:crosses val="autoZero"/>
        <c:crossBetween val="midCat"/>
        <c:dispUnits>
          <c:builtInUnit val="thousands"/>
        </c:dispUnits>
      </c:valAx>
      <c:valAx>
        <c:axId val="682690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>
                    <a:solidFill>
                      <a:schemeClr val="tx1"/>
                    </a:solidFill>
                  </a:rPr>
                  <a:t>dry</a:t>
                </a:r>
                <a:r>
                  <a:rPr lang="en-GB" sz="1400" baseline="0">
                    <a:solidFill>
                      <a:schemeClr val="tx1"/>
                    </a:solidFill>
                  </a:rPr>
                  <a:t> mass</a:t>
                </a:r>
                <a:r>
                  <a:rPr lang="en-GB" sz="1400">
                    <a:solidFill>
                      <a:schemeClr val="tx1"/>
                    </a:solidFill>
                  </a:rPr>
                  <a:t> [tons]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2688880"/>
        <c:crosses val="autoZero"/>
        <c:crossBetween val="midCat"/>
        <c:dispUnits>
          <c:builtInUnit val="thousands"/>
        </c:dispUnits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5.9560683762668452E-2"/>
          <c:y val="0.88284194444444442"/>
          <c:w val="0.94043931623733146"/>
          <c:h val="0.117158055555555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 sz="1800">
                <a:solidFill>
                  <a:schemeClr val="tx1"/>
                </a:solidFill>
              </a:rPr>
              <a:t>Prop</a:t>
            </a:r>
            <a:r>
              <a:rPr lang="en-GB" sz="1800" baseline="0">
                <a:solidFill>
                  <a:schemeClr val="tx1"/>
                </a:solidFill>
              </a:rPr>
              <a:t> sizing</a:t>
            </a:r>
          </a:p>
        </c:rich>
      </c:tx>
      <c:layout>
        <c:manualLayout>
          <c:xMode val="edge"/>
          <c:yMode val="edge"/>
          <c:x val="0.4086375683045641"/>
          <c:y val="1.3888888888888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928562591869907"/>
          <c:y val="0.10689814814814814"/>
          <c:w val="0.80309289060160305"/>
          <c:h val="0.64123468941382322"/>
        </c:manualLayout>
      </c:layout>
      <c:scatterChart>
        <c:scatterStyle val="lineMarker"/>
        <c:varyColors val="0"/>
        <c:ser>
          <c:idx val="0"/>
          <c:order val="0"/>
          <c:tx>
            <c:v>Trendline</c:v>
          </c:tx>
          <c:spPr>
            <a:ln w="2540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'Small (analysis)'!$U$3:$U$22</c:f>
              <c:numCache>
                <c:formatCode>General</c:formatCode>
                <c:ptCount val="2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</c:numCache>
            </c:numRef>
          </c:xVal>
          <c:yVal>
            <c:numRef>
              <c:f>'Small (analysis)'!$W$3:$W$22</c:f>
              <c:numCache>
                <c:formatCode>General</c:formatCode>
                <c:ptCount val="20"/>
                <c:pt idx="0">
                  <c:v>160.80000000000001</c:v>
                </c:pt>
                <c:pt idx="1">
                  <c:v>321.60000000000002</c:v>
                </c:pt>
                <c:pt idx="2">
                  <c:v>482.40000000000003</c:v>
                </c:pt>
                <c:pt idx="3">
                  <c:v>643.20000000000005</c:v>
                </c:pt>
                <c:pt idx="4">
                  <c:v>804</c:v>
                </c:pt>
                <c:pt idx="5">
                  <c:v>964.80000000000007</c:v>
                </c:pt>
                <c:pt idx="6">
                  <c:v>1125.6000000000001</c:v>
                </c:pt>
                <c:pt idx="7">
                  <c:v>1286.4000000000001</c:v>
                </c:pt>
                <c:pt idx="8">
                  <c:v>1447.2</c:v>
                </c:pt>
                <c:pt idx="9">
                  <c:v>1608</c:v>
                </c:pt>
                <c:pt idx="10">
                  <c:v>1768.8000000000002</c:v>
                </c:pt>
                <c:pt idx="11">
                  <c:v>1929.6000000000001</c:v>
                </c:pt>
                <c:pt idx="12">
                  <c:v>2090.4</c:v>
                </c:pt>
                <c:pt idx="13">
                  <c:v>2251.2000000000003</c:v>
                </c:pt>
                <c:pt idx="14">
                  <c:v>2412</c:v>
                </c:pt>
                <c:pt idx="15">
                  <c:v>2572.8000000000002</c:v>
                </c:pt>
                <c:pt idx="16">
                  <c:v>2733.6000000000004</c:v>
                </c:pt>
                <c:pt idx="17">
                  <c:v>2894.4</c:v>
                </c:pt>
                <c:pt idx="18">
                  <c:v>3055.2000000000003</c:v>
                </c:pt>
                <c:pt idx="19">
                  <c:v>3216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E12-4F53-8020-523544E60DE7}"/>
            </c:ext>
          </c:extLst>
        </c:ser>
        <c:ser>
          <c:idx val="1"/>
          <c:order val="1"/>
          <c:tx>
            <c:v>Examples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1.9681946156090278E-2"/>
                  <c:y val="4.0595833333333206E-2"/>
                </c:manualLayout>
              </c:layout>
              <c:tx>
                <c:rich>
                  <a:bodyPr/>
                  <a:lstStyle/>
                  <a:p>
                    <a:fld id="{2D56B6D8-D570-4EC0-9CDD-28107558C909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6E12-4F53-8020-523544E60DE7}"/>
                </c:ext>
              </c:extLst>
            </c:dLbl>
            <c:dLbl>
              <c:idx val="1"/>
              <c:layout>
                <c:manualLayout>
                  <c:x val="-7.2271877757486176E-3"/>
                  <c:y val="1.9429166666666536E-2"/>
                </c:manualLayout>
              </c:layout>
              <c:tx>
                <c:rich>
                  <a:bodyPr/>
                  <a:lstStyle/>
                  <a:p>
                    <a:fld id="{3D9E0D69-CB90-4A5D-B32A-287E65CEEBCF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6E12-4F53-8020-523544E60DE7}"/>
                </c:ext>
              </c:extLst>
            </c:dLbl>
            <c:dLbl>
              <c:idx val="2"/>
              <c:layout>
                <c:manualLayout>
                  <c:x val="2.6252116861316316E-2"/>
                  <c:y val="-1.5848611111111112E-2"/>
                </c:manualLayout>
              </c:layout>
              <c:tx>
                <c:rich>
                  <a:bodyPr/>
                  <a:lstStyle/>
                  <a:p>
                    <a:fld id="{A220EE76-BE46-4128-BF3C-0FA41586CCF1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6E12-4F53-8020-523544E60DE7}"/>
                </c:ext>
              </c:extLst>
            </c:dLbl>
            <c:dLbl>
              <c:idx val="3"/>
              <c:layout>
                <c:manualLayout>
                  <c:x val="-9.8409730780451316E-2"/>
                  <c:y val="-7.5820833333333337E-2"/>
                </c:manualLayout>
              </c:layout>
              <c:tx>
                <c:rich>
                  <a:bodyPr/>
                  <a:lstStyle/>
                  <a:p>
                    <a:fld id="{7858FE0E-1165-4AD6-8932-15649E841ABE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6E12-4F53-8020-523544E60DE7}"/>
                </c:ext>
              </c:extLst>
            </c:dLbl>
            <c:dLbl>
              <c:idx val="4"/>
              <c:layout>
                <c:manualLayout>
                  <c:x val="-0.13058219899857193"/>
                  <c:y val="-4.4070833333333399E-2"/>
                </c:manualLayout>
              </c:layout>
              <c:tx>
                <c:rich>
                  <a:bodyPr/>
                  <a:lstStyle/>
                  <a:p>
                    <a:fld id="{AA547B5C-CAF7-41B6-BC5E-61DA1B8AE2D5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6E12-4F53-8020-523544E60DE7}"/>
                </c:ext>
              </c:extLst>
            </c:dLbl>
            <c:dLbl>
              <c:idx val="5"/>
              <c:layout>
                <c:manualLayout>
                  <c:x val="-0.21206671118757692"/>
                  <c:y val="-3.7015277777777814E-2"/>
                </c:manualLayout>
              </c:layout>
              <c:tx>
                <c:rich>
                  <a:bodyPr/>
                  <a:lstStyle/>
                  <a:p>
                    <a:fld id="{EE94AAF7-8174-4186-971F-F816BD450B39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6E12-4F53-8020-523544E60DE7}"/>
                </c:ext>
              </c:extLst>
            </c:dLbl>
            <c:dLbl>
              <c:idx val="6"/>
              <c:layout>
                <c:manualLayout>
                  <c:x val="-2.0267660792050942E-2"/>
                  <c:y val="-4.407083333333333E-2"/>
                </c:manualLayout>
              </c:layout>
              <c:tx>
                <c:rich>
                  <a:bodyPr/>
                  <a:lstStyle/>
                  <a:p>
                    <a:fld id="{783D28A5-ED5D-47AC-BCCA-03A4AF67A578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6E12-4F53-8020-523544E60DE7}"/>
                </c:ext>
              </c:extLst>
            </c:dLbl>
            <c:dLbl>
              <c:idx val="7"/>
              <c:layout>
                <c:manualLayout>
                  <c:x val="-7.5956886544330887E-2"/>
                  <c:y val="-4.7598611111111112E-2"/>
                </c:manualLayout>
              </c:layout>
              <c:tx>
                <c:rich>
                  <a:bodyPr/>
                  <a:lstStyle/>
                  <a:p>
                    <a:fld id="{6DE95A03-DC46-4E03-8764-B13519DBA82B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6E12-4F53-8020-523544E60DE7}"/>
                </c:ext>
              </c:extLst>
            </c:dLbl>
            <c:dLbl>
              <c:idx val="8"/>
              <c:layout>
                <c:manualLayout>
                  <c:x val="-0.12338357718241125"/>
                  <c:y val="-5.4654166666666663E-2"/>
                </c:manualLayout>
              </c:layout>
              <c:tx>
                <c:rich>
                  <a:bodyPr/>
                  <a:lstStyle/>
                  <a:p>
                    <a:fld id="{9E174624-714C-45E2-995F-823B2317AE4F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6E12-4F53-8020-523544E60D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intercept val="0"/>
            <c:dispRSqr val="1"/>
            <c:dispEq val="1"/>
            <c:trendlineLbl>
              <c:layout>
                <c:manualLayout>
                  <c:x val="0.16636238891873265"/>
                  <c:y val="-0.20097404491105278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'Small (analysis)'!$E$3:$E$11</c:f>
              <c:numCache>
                <c:formatCode>General</c:formatCode>
                <c:ptCount val="9"/>
                <c:pt idx="0">
                  <c:v>150</c:v>
                </c:pt>
                <c:pt idx="1">
                  <c:v>847</c:v>
                </c:pt>
                <c:pt idx="2">
                  <c:v>800</c:v>
                </c:pt>
                <c:pt idx="3">
                  <c:v>626</c:v>
                </c:pt>
                <c:pt idx="4">
                  <c:v>340</c:v>
                </c:pt>
                <c:pt idx="5">
                  <c:v>1673.7</c:v>
                </c:pt>
                <c:pt idx="6">
                  <c:v>1880</c:v>
                </c:pt>
                <c:pt idx="7">
                  <c:v>1814</c:v>
                </c:pt>
                <c:pt idx="8">
                  <c:v>1200</c:v>
                </c:pt>
              </c:numCache>
            </c:numRef>
          </c:xVal>
          <c:yVal>
            <c:numRef>
              <c:f>'Small (analysis)'!$H$3:$H$11</c:f>
              <c:numCache>
                <c:formatCode>General</c:formatCode>
                <c:ptCount val="9"/>
                <c:pt idx="0">
                  <c:v>435</c:v>
                </c:pt>
                <c:pt idx="1">
                  <c:v>591.20000000000005</c:v>
                </c:pt>
                <c:pt idx="2">
                  <c:v>708</c:v>
                </c:pt>
                <c:pt idx="3">
                  <c:v>818</c:v>
                </c:pt>
                <c:pt idx="4">
                  <c:v>630</c:v>
                </c:pt>
                <c:pt idx="5">
                  <c:v>2891.6000000000004</c:v>
                </c:pt>
                <c:pt idx="6">
                  <c:v>3350</c:v>
                </c:pt>
                <c:pt idx="7">
                  <c:v>3130</c:v>
                </c:pt>
                <c:pt idx="8">
                  <c:v>1800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'Small (analysis)'!$C$3:$C$11</c15:f>
                <c15:dlblRangeCache>
                  <c:ptCount val="9"/>
                  <c:pt idx="0">
                    <c:v>Beresheet</c:v>
                  </c:pt>
                  <c:pt idx="1">
                    <c:v>Ye-6M Luna 9</c:v>
                  </c:pt>
                  <c:pt idx="2">
                    <c:v>Ye-6M Luna 13</c:v>
                  </c:pt>
                  <c:pt idx="3">
                    <c:v>Vikram</c:v>
                  </c:pt>
                  <c:pt idx="4">
                    <c:v>Hakuto-R M1</c:v>
                  </c:pt>
                  <c:pt idx="5">
                    <c:v>9508-HLR-1</c:v>
                  </c:pt>
                  <c:pt idx="6">
                    <c:v>Ye-8-5M</c:v>
                  </c:pt>
                  <c:pt idx="7">
                    <c:v>Ye-8</c:v>
                  </c:pt>
                  <c:pt idx="8">
                    <c:v>Chang' 5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6E12-4F53-8020-523544E60DE7}"/>
            </c:ext>
          </c:extLst>
        </c:ser>
        <c:ser>
          <c:idx val="2"/>
          <c:order val="2"/>
          <c:tx>
            <c:v>Prop mass by Tsiolkovsky</c:v>
          </c:tx>
          <c:spPr>
            <a:ln w="2540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'Small (analysis)'!$U$3:$U$22</c:f>
              <c:numCache>
                <c:formatCode>General</c:formatCode>
                <c:ptCount val="2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</c:numCache>
            </c:numRef>
          </c:xVal>
          <c:yVal>
            <c:numRef>
              <c:f>'Small (analysis)'!$X$3:$X$22</c:f>
              <c:numCache>
                <c:formatCode>0.00</c:formatCode>
                <c:ptCount val="20"/>
                <c:pt idx="0">
                  <c:v>140.84030880755236</c:v>
                </c:pt>
                <c:pt idx="1">
                  <c:v>281.68061761510472</c:v>
                </c:pt>
                <c:pt idx="2">
                  <c:v>422.520926422657</c:v>
                </c:pt>
                <c:pt idx="3">
                  <c:v>563.36123523020945</c:v>
                </c:pt>
                <c:pt idx="4">
                  <c:v>704.20154403776178</c:v>
                </c:pt>
                <c:pt idx="5">
                  <c:v>845.041852845314</c:v>
                </c:pt>
                <c:pt idx="6">
                  <c:v>985.88216165286644</c:v>
                </c:pt>
                <c:pt idx="7">
                  <c:v>1126.7224704604189</c:v>
                </c:pt>
                <c:pt idx="8">
                  <c:v>1267.5627792679711</c:v>
                </c:pt>
                <c:pt idx="9">
                  <c:v>1408.4030880755236</c:v>
                </c:pt>
                <c:pt idx="10">
                  <c:v>1549.2433968830755</c:v>
                </c:pt>
                <c:pt idx="11">
                  <c:v>1690.083705690628</c:v>
                </c:pt>
                <c:pt idx="12">
                  <c:v>1830.9240144981804</c:v>
                </c:pt>
                <c:pt idx="13">
                  <c:v>1971.7643233057329</c:v>
                </c:pt>
                <c:pt idx="14">
                  <c:v>2112.6046321132849</c:v>
                </c:pt>
                <c:pt idx="15">
                  <c:v>2253.4449409208378</c:v>
                </c:pt>
                <c:pt idx="16">
                  <c:v>2394.2852497283898</c:v>
                </c:pt>
                <c:pt idx="17">
                  <c:v>2535.1255585359422</c:v>
                </c:pt>
                <c:pt idx="18">
                  <c:v>2675.9658673434942</c:v>
                </c:pt>
                <c:pt idx="19">
                  <c:v>2816.8061761510471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6E12-4F53-8020-523544E60D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2688880"/>
        <c:axId val="682690192"/>
      </c:scatterChart>
      <c:valAx>
        <c:axId val="6826888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>
                    <a:solidFill>
                      <a:schemeClr val="tx1"/>
                    </a:solidFill>
                  </a:rPr>
                  <a:t>dry mass [tons]</a:t>
                </a:r>
              </a:p>
            </c:rich>
          </c:tx>
          <c:layout>
            <c:manualLayout>
              <c:xMode val="edge"/>
              <c:yMode val="edge"/>
              <c:x val="0.45343865740740741"/>
              <c:y val="0.813865555555555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2690192"/>
        <c:crosses val="autoZero"/>
        <c:crossBetween val="midCat"/>
        <c:dispUnits>
          <c:builtInUnit val="thousands"/>
        </c:dispUnits>
      </c:valAx>
      <c:valAx>
        <c:axId val="682690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>
                    <a:solidFill>
                      <a:schemeClr val="tx1"/>
                    </a:solidFill>
                  </a:rPr>
                  <a:t>Prop mass [tons]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2688880"/>
        <c:crosses val="autoZero"/>
        <c:crossBetween val="midCat"/>
        <c:dispUnits>
          <c:builtInUnit val="thousands"/>
        </c:dispUnits>
      </c:valAx>
      <c:spPr>
        <a:noFill/>
        <a:ln>
          <a:noFill/>
        </a:ln>
        <a:effectLst/>
      </c:spPr>
    </c:plotArea>
    <c:legend>
      <c:legendPos val="r"/>
      <c:legendEntry>
        <c:idx val="3"/>
        <c:delete val="1"/>
      </c:legendEntry>
      <c:layout>
        <c:manualLayout>
          <c:xMode val="edge"/>
          <c:yMode val="edge"/>
          <c:x val="7.7779713231812854E-3"/>
          <c:y val="0.87578638888888893"/>
          <c:w val="0.99222202867681875"/>
          <c:h val="9.60659084281131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400" dirty="0">
                <a:solidFill>
                  <a:schemeClr val="tx1"/>
                </a:solidFill>
              </a:rPr>
              <a:t>Characteristic Energy</a:t>
            </a:r>
            <a:r>
              <a:rPr lang="en-GB" sz="2400" baseline="0" dirty="0">
                <a:solidFill>
                  <a:schemeClr val="tx1"/>
                </a:solidFill>
              </a:rPr>
              <a:t> of Transfer Vehicles</a:t>
            </a:r>
            <a:endParaRPr lang="en-GB" sz="240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9513432511597095"/>
          <c:y val="2.71900690354885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666599157658487"/>
          <c:y val="0.11904247744726333"/>
          <c:w val="0.84201116839834755"/>
          <c:h val="0.72887683963255756"/>
        </c:manualLayout>
      </c:layout>
      <c:scatterChart>
        <c:scatterStyle val="lineMarker"/>
        <c:varyColors val="0"/>
        <c:ser>
          <c:idx val="0"/>
          <c:order val="0"/>
          <c:tx>
            <c:v>Centaur III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'Useful graphs'!$D$58:$D$146</c:f>
              <c:numCache>
                <c:formatCode>0.00</c:formatCode>
                <c:ptCount val="89"/>
                <c:pt idx="0">
                  <c:v>0</c:v>
                </c:pt>
                <c:pt idx="1">
                  <c:v>0.53799999999999981</c:v>
                </c:pt>
                <c:pt idx="2">
                  <c:v>1.028</c:v>
                </c:pt>
                <c:pt idx="3">
                  <c:v>1.4379999999999997</c:v>
                </c:pt>
                <c:pt idx="4">
                  <c:v>1.5379999999999998</c:v>
                </c:pt>
                <c:pt idx="5">
                  <c:v>2.0779999999999998</c:v>
                </c:pt>
                <c:pt idx="6">
                  <c:v>2.5379999999999998</c:v>
                </c:pt>
                <c:pt idx="7">
                  <c:v>3.5379999999999998</c:v>
                </c:pt>
                <c:pt idx="8">
                  <c:v>4.5380000000000003</c:v>
                </c:pt>
                <c:pt idx="9">
                  <c:v>5.5380000000000003</c:v>
                </c:pt>
                <c:pt idx="10">
                  <c:v>6.5380000000000003</c:v>
                </c:pt>
                <c:pt idx="11">
                  <c:v>7.5380000000000003</c:v>
                </c:pt>
                <c:pt idx="12">
                  <c:v>8.5380000000000003</c:v>
                </c:pt>
                <c:pt idx="13">
                  <c:v>9.5380000000000003</c:v>
                </c:pt>
                <c:pt idx="14">
                  <c:v>10.538</c:v>
                </c:pt>
                <c:pt idx="15">
                  <c:v>11.538</c:v>
                </c:pt>
                <c:pt idx="16">
                  <c:v>12.538</c:v>
                </c:pt>
                <c:pt idx="17">
                  <c:v>13.538</c:v>
                </c:pt>
                <c:pt idx="18">
                  <c:v>14.538</c:v>
                </c:pt>
                <c:pt idx="19">
                  <c:v>15.538</c:v>
                </c:pt>
                <c:pt idx="20">
                  <c:v>16.538</c:v>
                </c:pt>
                <c:pt idx="21">
                  <c:v>17.538</c:v>
                </c:pt>
                <c:pt idx="22">
                  <c:v>18.538</c:v>
                </c:pt>
                <c:pt idx="23">
                  <c:v>19.538</c:v>
                </c:pt>
                <c:pt idx="24">
                  <c:v>20.538</c:v>
                </c:pt>
                <c:pt idx="25">
                  <c:v>21.538</c:v>
                </c:pt>
                <c:pt idx="26">
                  <c:v>22.538</c:v>
                </c:pt>
                <c:pt idx="27">
                  <c:v>23.538</c:v>
                </c:pt>
                <c:pt idx="28">
                  <c:v>24.538</c:v>
                </c:pt>
                <c:pt idx="29">
                  <c:v>25.538</c:v>
                </c:pt>
                <c:pt idx="30">
                  <c:v>26.538</c:v>
                </c:pt>
                <c:pt idx="31">
                  <c:v>27.538</c:v>
                </c:pt>
                <c:pt idx="32">
                  <c:v>28.538</c:v>
                </c:pt>
                <c:pt idx="33">
                  <c:v>29.538</c:v>
                </c:pt>
                <c:pt idx="34">
                  <c:v>30.538</c:v>
                </c:pt>
                <c:pt idx="35">
                  <c:v>31.538</c:v>
                </c:pt>
                <c:pt idx="36">
                  <c:v>32.537999999999997</c:v>
                </c:pt>
                <c:pt idx="37">
                  <c:v>33.537999999999997</c:v>
                </c:pt>
                <c:pt idx="38">
                  <c:v>34.537999999999997</c:v>
                </c:pt>
                <c:pt idx="39">
                  <c:v>35.537999999999997</c:v>
                </c:pt>
                <c:pt idx="40">
                  <c:v>36.537999999999997</c:v>
                </c:pt>
                <c:pt idx="41">
                  <c:v>37.537999999999997</c:v>
                </c:pt>
                <c:pt idx="42">
                  <c:v>38.537999999999997</c:v>
                </c:pt>
                <c:pt idx="43">
                  <c:v>39.537999999999997</c:v>
                </c:pt>
                <c:pt idx="44">
                  <c:v>40.537999999999997</c:v>
                </c:pt>
                <c:pt idx="45">
                  <c:v>41.537999999999997</c:v>
                </c:pt>
                <c:pt idx="46">
                  <c:v>42.537999999999997</c:v>
                </c:pt>
                <c:pt idx="47">
                  <c:v>43.537999999999997</c:v>
                </c:pt>
                <c:pt idx="48">
                  <c:v>44.537999999999997</c:v>
                </c:pt>
                <c:pt idx="49">
                  <c:v>45.537999999999997</c:v>
                </c:pt>
                <c:pt idx="50">
                  <c:v>46.537999999999997</c:v>
                </c:pt>
                <c:pt idx="51">
                  <c:v>47.537999999999997</c:v>
                </c:pt>
                <c:pt idx="52">
                  <c:v>48.537999999999997</c:v>
                </c:pt>
                <c:pt idx="53">
                  <c:v>49.537999999999997</c:v>
                </c:pt>
                <c:pt idx="54">
                  <c:v>50.537999999999997</c:v>
                </c:pt>
                <c:pt idx="55">
                  <c:v>51.537999999999997</c:v>
                </c:pt>
                <c:pt idx="56">
                  <c:v>52.537999999999997</c:v>
                </c:pt>
                <c:pt idx="57">
                  <c:v>53.537999999999997</c:v>
                </c:pt>
                <c:pt idx="58">
                  <c:v>54.537999999999997</c:v>
                </c:pt>
                <c:pt idx="59">
                  <c:v>55.537999999999997</c:v>
                </c:pt>
                <c:pt idx="60">
                  <c:v>56.537999999999997</c:v>
                </c:pt>
                <c:pt idx="61">
                  <c:v>57.537999999999997</c:v>
                </c:pt>
                <c:pt idx="62">
                  <c:v>58.537999999999997</c:v>
                </c:pt>
                <c:pt idx="63">
                  <c:v>59.537999999999997</c:v>
                </c:pt>
                <c:pt idx="64">
                  <c:v>60.537999999999997</c:v>
                </c:pt>
                <c:pt idx="65">
                  <c:v>61.537999999999997</c:v>
                </c:pt>
                <c:pt idx="66">
                  <c:v>62.537999999999997</c:v>
                </c:pt>
                <c:pt idx="67">
                  <c:v>63.537999999999997</c:v>
                </c:pt>
                <c:pt idx="68">
                  <c:v>64.537999999999997</c:v>
                </c:pt>
                <c:pt idx="69">
                  <c:v>65.537999999999997</c:v>
                </c:pt>
                <c:pt idx="70">
                  <c:v>66.537999999999997</c:v>
                </c:pt>
                <c:pt idx="71">
                  <c:v>67.537999999999997</c:v>
                </c:pt>
                <c:pt idx="72">
                  <c:v>68.537999999999997</c:v>
                </c:pt>
                <c:pt idx="73">
                  <c:v>69.537999999999997</c:v>
                </c:pt>
                <c:pt idx="74">
                  <c:v>70.537999999999997</c:v>
                </c:pt>
                <c:pt idx="75">
                  <c:v>71.537999999999997</c:v>
                </c:pt>
                <c:pt idx="76">
                  <c:v>72.537999999999997</c:v>
                </c:pt>
                <c:pt idx="77">
                  <c:v>73.537999999999997</c:v>
                </c:pt>
                <c:pt idx="78">
                  <c:v>74.537999999999997</c:v>
                </c:pt>
                <c:pt idx="79">
                  <c:v>75.537999999999997</c:v>
                </c:pt>
                <c:pt idx="80">
                  <c:v>76.537999999999997</c:v>
                </c:pt>
                <c:pt idx="81">
                  <c:v>77.537999999999997</c:v>
                </c:pt>
                <c:pt idx="82">
                  <c:v>78.537999999999997</c:v>
                </c:pt>
                <c:pt idx="83">
                  <c:v>79.537999999999997</c:v>
                </c:pt>
                <c:pt idx="84">
                  <c:v>80.537999999999997</c:v>
                </c:pt>
                <c:pt idx="85">
                  <c:v>81.537999999999997</c:v>
                </c:pt>
                <c:pt idx="86">
                  <c:v>82.537999999999997</c:v>
                </c:pt>
                <c:pt idx="87">
                  <c:v>83.537999999999997</c:v>
                </c:pt>
                <c:pt idx="88">
                  <c:v>84.537999999999997</c:v>
                </c:pt>
              </c:numCache>
            </c:numRef>
          </c:xVal>
          <c:yVal>
            <c:numRef>
              <c:f>'Useful graphs'!$E$58:$E$146</c:f>
              <c:numCache>
                <c:formatCode>0.00</c:formatCode>
                <c:ptCount val="89"/>
                <c:pt idx="0">
                  <c:v>8.5113408742012027</c:v>
                </c:pt>
                <c:pt idx="1">
                  <c:v>7.7104793971148986</c:v>
                </c:pt>
                <c:pt idx="2">
                  <c:v>7.1487365906436136</c:v>
                </c:pt>
                <c:pt idx="3">
                  <c:v>6.76253778794125</c:v>
                </c:pt>
                <c:pt idx="4">
                  <c:v>6.6774710332580254</c:v>
                </c:pt>
                <c:pt idx="5">
                  <c:v>6.267784873834584</c:v>
                </c:pt>
                <c:pt idx="6">
                  <c:v>5.9725116592602818</c:v>
                </c:pt>
                <c:pt idx="7">
                  <c:v>5.4521322678991071</c:v>
                </c:pt>
                <c:pt idx="8">
                  <c:v>5.0476936402394985</c:v>
                </c:pt>
                <c:pt idx="9">
                  <c:v>4.7216850487934918</c:v>
                </c:pt>
                <c:pt idx="10">
                  <c:v>4.45164735550535</c:v>
                </c:pt>
                <c:pt idx="11">
                  <c:v>4.2232034949786641</c:v>
                </c:pt>
                <c:pt idx="12">
                  <c:v>4.0266665392333918</c:v>
                </c:pt>
                <c:pt idx="13">
                  <c:v>3.8552396985574493</c:v>
                </c:pt>
                <c:pt idx="14">
                  <c:v>3.70399449243651</c:v>
                </c:pt>
                <c:pt idx="15">
                  <c:v>3.5692584023655591</c:v>
                </c:pt>
                <c:pt idx="16">
                  <c:v>3.4482312142121017</c:v>
                </c:pt>
                <c:pt idx="17">
                  <c:v>3.3387355166290127</c:v>
                </c:pt>
                <c:pt idx="18">
                  <c:v>3.2390492214264865</c:v>
                </c:pt>
                <c:pt idx="19">
                  <c:v>3.1477900325289947</c:v>
                </c:pt>
                <c:pt idx="20">
                  <c:v>3.0638338349886163</c:v>
                </c:pt>
                <c:pt idx="21">
                  <c:v>2.9862558296301409</c:v>
                </c:pt>
                <c:pt idx="22">
                  <c:v>2.9142872819790369</c:v>
                </c:pt>
                <c:pt idx="23">
                  <c:v>2.8472832154688987</c:v>
                </c:pt>
                <c:pt idx="24">
                  <c:v>2.7846979197657733</c:v>
                </c:pt>
                <c:pt idx="25">
                  <c:v>2.7260661339495535</c:v>
                </c:pt>
                <c:pt idx="26">
                  <c:v>2.6709884133032102</c:v>
                </c:pt>
                <c:pt idx="27">
                  <c:v>2.6191196230794804</c:v>
                </c:pt>
                <c:pt idx="28">
                  <c:v>2.5701597990382994</c:v>
                </c:pt>
                <c:pt idx="29">
                  <c:v>2.5238468201197493</c:v>
                </c:pt>
                <c:pt idx="30">
                  <c:v>2.4799504833766339</c:v>
                </c:pt>
                <c:pt idx="31">
                  <c:v>2.4382676746684995</c:v>
                </c:pt>
                <c:pt idx="32">
                  <c:v>2.3986184034066964</c:v>
                </c:pt>
                <c:pt idx="33">
                  <c:v>2.3608425243967459</c:v>
                </c:pt>
                <c:pt idx="34">
                  <c:v>2.3247970103632576</c:v>
                </c:pt>
                <c:pt idx="35">
                  <c:v>2.2903536690676756</c:v>
                </c:pt>
                <c:pt idx="36">
                  <c:v>2.2573972218337777</c:v>
                </c:pt>
                <c:pt idx="37">
                  <c:v>2.225823677752675</c:v>
                </c:pt>
                <c:pt idx="38">
                  <c:v>2.1955389512569545</c:v>
                </c:pt>
                <c:pt idx="39">
                  <c:v>2.166457681149236</c:v>
                </c:pt>
                <c:pt idx="40">
                  <c:v>2.1385022172851103</c:v>
                </c:pt>
                <c:pt idx="41">
                  <c:v>2.111601747489332</c:v>
                </c:pt>
                <c:pt idx="42">
                  <c:v>2.085691542332206</c:v>
                </c:pt>
                <c:pt idx="43">
                  <c:v>2.0607122994130891</c:v>
                </c:pt>
                <c:pt idx="44">
                  <c:v>2.0366095720184587</c:v>
                </c:pt>
                <c:pt idx="45">
                  <c:v>2.0133332696166959</c:v>
                </c:pt>
                <c:pt idx="46">
                  <c:v>1.9908372197534272</c:v>
                </c:pt>
                <c:pt idx="47">
                  <c:v>1.969078782622451</c:v>
                </c:pt>
                <c:pt idx="48">
                  <c:v>1.9480185109872379</c:v>
                </c:pt>
                <c:pt idx="49">
                  <c:v>1.9276198492787247</c:v>
                </c:pt>
                <c:pt idx="50">
                  <c:v>1.9078488666451501</c:v>
                </c:pt>
                <c:pt idx="51">
                  <c:v>1.8886740195173968</c:v>
                </c:pt>
                <c:pt idx="52">
                  <c:v>1.8700659399090298</c:v>
                </c:pt>
                <c:pt idx="53">
                  <c:v>1.851997246218255</c:v>
                </c:pt>
                <c:pt idx="54">
                  <c:v>1.8344423737587152</c:v>
                </c:pt>
                <c:pt idx="55">
                  <c:v>1.8173774226330359</c:v>
                </c:pt>
                <c:pt idx="56">
                  <c:v>1.8007800208899376</c:v>
                </c:pt>
                <c:pt idx="57">
                  <c:v>1.7846292011827796</c:v>
                </c:pt>
                <c:pt idx="58">
                  <c:v>1.7689052893829611</c:v>
                </c:pt>
                <c:pt idx="59">
                  <c:v>1.7535898038024742</c:v>
                </c:pt>
                <c:pt idx="60">
                  <c:v>1.738665363851718</c:v>
                </c:pt>
                <c:pt idx="61">
                  <c:v>1.7241156071060508</c:v>
                </c:pt>
                <c:pt idx="62">
                  <c:v>1.7099251138812972</c:v>
                </c:pt>
                <c:pt idx="63">
                  <c:v>1.6960793385277251</c:v>
                </c:pt>
                <c:pt idx="64">
                  <c:v>1.6825645467464996</c:v>
                </c:pt>
                <c:pt idx="65">
                  <c:v>1.6693677583145063</c:v>
                </c:pt>
                <c:pt idx="66">
                  <c:v>1.6564766946745735</c:v>
                </c:pt>
                <c:pt idx="67">
                  <c:v>1.6438797309100717</c:v>
                </c:pt>
                <c:pt idx="68">
                  <c:v>1.6315658516769127</c:v>
                </c:pt>
                <c:pt idx="69">
                  <c:v>1.6195246107132433</c:v>
                </c:pt>
                <c:pt idx="70">
                  <c:v>1.6077460935885601</c:v>
                </c:pt>
                <c:pt idx="71">
                  <c:v>1.5962208833903371</c:v>
                </c:pt>
                <c:pt idx="72">
                  <c:v>1.5849400290782765</c:v>
                </c:pt>
                <c:pt idx="73">
                  <c:v>1.5738950162644973</c:v>
                </c:pt>
                <c:pt idx="74">
                  <c:v>1.5630777402029012</c:v>
                </c:pt>
                <c:pt idx="75">
                  <c:v>1.5524804807929931</c:v>
                </c:pt>
                <c:pt idx="76">
                  <c:v>1.5420958794229798</c:v>
                </c:pt>
                <c:pt idx="77">
                  <c:v>1.5319169174943081</c:v>
                </c:pt>
                <c:pt idx="78">
                  <c:v>1.5219368964852376</c:v>
                </c:pt>
                <c:pt idx="79">
                  <c:v>1.5121494194247693</c:v>
                </c:pt>
                <c:pt idx="80">
                  <c:v>1.5025483736605199</c:v>
                </c:pt>
                <c:pt idx="81">
                  <c:v>1.4931279148150705</c:v>
                </c:pt>
                <c:pt idx="82">
                  <c:v>1.4838824518351166</c:v>
                </c:pt>
                <c:pt idx="83">
                  <c:v>1.4748066330465321</c:v>
                </c:pt>
                <c:pt idx="84">
                  <c:v>1.4658953331363203</c:v>
                </c:pt>
                <c:pt idx="85">
                  <c:v>1.4571436409895184</c:v>
                </c:pt>
                <c:pt idx="86">
                  <c:v>1.4485468483154786</c:v>
                </c:pt>
                <c:pt idx="87">
                  <c:v>1.4401004390036845</c:v>
                </c:pt>
                <c:pt idx="88">
                  <c:v>1.4318000791544421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EBB-42D4-AF2F-E5EE580F18D5}"/>
            </c:ext>
          </c:extLst>
        </c:ser>
        <c:ser>
          <c:idx val="1"/>
          <c:order val="1"/>
          <c:tx>
            <c:strRef>
              <c:f>'Useful graphs'!$F$48:$G$48</c:f>
              <c:strCache>
                <c:ptCount val="1"/>
                <c:pt idx="0">
                  <c:v>DCSS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'Useful graphs'!$F$60:$F$146</c:f>
              <c:numCache>
                <c:formatCode>General</c:formatCode>
                <c:ptCount val="87"/>
                <c:pt idx="0">
                  <c:v>0</c:v>
                </c:pt>
                <c:pt idx="1">
                  <c:v>0.4099999999999997</c:v>
                </c:pt>
                <c:pt idx="2">
                  <c:v>0.50999999999999979</c:v>
                </c:pt>
                <c:pt idx="3">
                  <c:v>1.0499999999999998</c:v>
                </c:pt>
                <c:pt idx="4">
                  <c:v>1.5099999999999998</c:v>
                </c:pt>
                <c:pt idx="5">
                  <c:v>2.5099999999999998</c:v>
                </c:pt>
                <c:pt idx="6">
                  <c:v>3.51</c:v>
                </c:pt>
                <c:pt idx="7">
                  <c:v>4.51</c:v>
                </c:pt>
                <c:pt idx="8">
                  <c:v>5.51</c:v>
                </c:pt>
                <c:pt idx="9">
                  <c:v>6.51</c:v>
                </c:pt>
                <c:pt idx="10">
                  <c:v>7.51</c:v>
                </c:pt>
                <c:pt idx="11">
                  <c:v>8.51</c:v>
                </c:pt>
                <c:pt idx="12">
                  <c:v>9.51</c:v>
                </c:pt>
                <c:pt idx="13">
                  <c:v>10.51</c:v>
                </c:pt>
                <c:pt idx="14">
                  <c:v>11.51</c:v>
                </c:pt>
                <c:pt idx="15">
                  <c:v>12.51</c:v>
                </c:pt>
                <c:pt idx="16">
                  <c:v>13.51</c:v>
                </c:pt>
                <c:pt idx="17">
                  <c:v>14.51</c:v>
                </c:pt>
                <c:pt idx="18">
                  <c:v>15.51</c:v>
                </c:pt>
                <c:pt idx="19">
                  <c:v>16.509999999999998</c:v>
                </c:pt>
                <c:pt idx="20">
                  <c:v>17.509999999999998</c:v>
                </c:pt>
                <c:pt idx="21">
                  <c:v>18.509999999999998</c:v>
                </c:pt>
                <c:pt idx="22">
                  <c:v>19.509999999999998</c:v>
                </c:pt>
                <c:pt idx="23">
                  <c:v>20.509999999999998</c:v>
                </c:pt>
                <c:pt idx="24">
                  <c:v>21.509999999999998</c:v>
                </c:pt>
                <c:pt idx="25">
                  <c:v>22.509999999999998</c:v>
                </c:pt>
                <c:pt idx="26">
                  <c:v>23.509999999999998</c:v>
                </c:pt>
                <c:pt idx="27">
                  <c:v>24.509999999999998</c:v>
                </c:pt>
                <c:pt idx="28">
                  <c:v>25.509999999999998</c:v>
                </c:pt>
                <c:pt idx="29">
                  <c:v>26.509999999999998</c:v>
                </c:pt>
                <c:pt idx="30">
                  <c:v>27.509999999999998</c:v>
                </c:pt>
                <c:pt idx="31">
                  <c:v>28.509999999999998</c:v>
                </c:pt>
                <c:pt idx="32">
                  <c:v>29.509999999999998</c:v>
                </c:pt>
                <c:pt idx="33">
                  <c:v>30.509999999999998</c:v>
                </c:pt>
                <c:pt idx="34">
                  <c:v>31.509999999999998</c:v>
                </c:pt>
                <c:pt idx="35">
                  <c:v>32.51</c:v>
                </c:pt>
                <c:pt idx="36">
                  <c:v>33.51</c:v>
                </c:pt>
                <c:pt idx="37">
                  <c:v>34.51</c:v>
                </c:pt>
                <c:pt idx="38">
                  <c:v>35.51</c:v>
                </c:pt>
                <c:pt idx="39">
                  <c:v>36.51</c:v>
                </c:pt>
                <c:pt idx="40">
                  <c:v>37.51</c:v>
                </c:pt>
                <c:pt idx="41">
                  <c:v>38.51</c:v>
                </c:pt>
                <c:pt idx="42">
                  <c:v>39.51</c:v>
                </c:pt>
                <c:pt idx="43">
                  <c:v>40.51</c:v>
                </c:pt>
                <c:pt idx="44">
                  <c:v>41.51</c:v>
                </c:pt>
                <c:pt idx="45">
                  <c:v>42.51</c:v>
                </c:pt>
                <c:pt idx="46">
                  <c:v>43.51</c:v>
                </c:pt>
                <c:pt idx="47">
                  <c:v>44.51</c:v>
                </c:pt>
                <c:pt idx="48">
                  <c:v>45.51</c:v>
                </c:pt>
                <c:pt idx="49">
                  <c:v>46.51</c:v>
                </c:pt>
                <c:pt idx="50">
                  <c:v>47.51</c:v>
                </c:pt>
                <c:pt idx="51">
                  <c:v>48.51</c:v>
                </c:pt>
                <c:pt idx="52">
                  <c:v>49.51</c:v>
                </c:pt>
                <c:pt idx="53">
                  <c:v>50.51</c:v>
                </c:pt>
                <c:pt idx="54">
                  <c:v>51.51</c:v>
                </c:pt>
                <c:pt idx="55">
                  <c:v>52.51</c:v>
                </c:pt>
                <c:pt idx="56">
                  <c:v>53.51</c:v>
                </c:pt>
                <c:pt idx="57">
                  <c:v>54.51</c:v>
                </c:pt>
                <c:pt idx="58">
                  <c:v>55.51</c:v>
                </c:pt>
                <c:pt idx="59">
                  <c:v>56.51</c:v>
                </c:pt>
                <c:pt idx="60">
                  <c:v>57.51</c:v>
                </c:pt>
                <c:pt idx="61">
                  <c:v>58.51</c:v>
                </c:pt>
                <c:pt idx="62">
                  <c:v>59.51</c:v>
                </c:pt>
                <c:pt idx="63">
                  <c:v>60.51</c:v>
                </c:pt>
                <c:pt idx="64">
                  <c:v>61.51</c:v>
                </c:pt>
                <c:pt idx="65">
                  <c:v>62.51</c:v>
                </c:pt>
                <c:pt idx="66">
                  <c:v>63.51</c:v>
                </c:pt>
                <c:pt idx="67">
                  <c:v>64.510000000000005</c:v>
                </c:pt>
                <c:pt idx="68">
                  <c:v>65.510000000000005</c:v>
                </c:pt>
                <c:pt idx="69">
                  <c:v>66.510000000000005</c:v>
                </c:pt>
                <c:pt idx="70">
                  <c:v>67.510000000000005</c:v>
                </c:pt>
                <c:pt idx="71">
                  <c:v>68.510000000000005</c:v>
                </c:pt>
                <c:pt idx="72">
                  <c:v>69.510000000000005</c:v>
                </c:pt>
                <c:pt idx="73">
                  <c:v>70.510000000000005</c:v>
                </c:pt>
                <c:pt idx="74">
                  <c:v>71.510000000000005</c:v>
                </c:pt>
                <c:pt idx="75">
                  <c:v>72.510000000000005</c:v>
                </c:pt>
                <c:pt idx="76">
                  <c:v>73.510000000000005</c:v>
                </c:pt>
                <c:pt idx="77">
                  <c:v>74.510000000000005</c:v>
                </c:pt>
                <c:pt idx="78">
                  <c:v>75.510000000000005</c:v>
                </c:pt>
                <c:pt idx="79">
                  <c:v>76.510000000000005</c:v>
                </c:pt>
                <c:pt idx="80">
                  <c:v>77.510000000000005</c:v>
                </c:pt>
                <c:pt idx="81">
                  <c:v>78.510000000000005</c:v>
                </c:pt>
                <c:pt idx="82">
                  <c:v>79.510000000000005</c:v>
                </c:pt>
                <c:pt idx="83">
                  <c:v>80.510000000000005</c:v>
                </c:pt>
                <c:pt idx="84">
                  <c:v>81.510000000000005</c:v>
                </c:pt>
                <c:pt idx="85">
                  <c:v>82.51</c:v>
                </c:pt>
                <c:pt idx="86">
                  <c:v>83.51</c:v>
                </c:pt>
              </c:numCache>
            </c:numRef>
          </c:xVal>
          <c:yVal>
            <c:numRef>
              <c:f>'Useful graphs'!$G$60:$G$146</c:f>
              <c:numCache>
                <c:formatCode>0.00</c:formatCode>
                <c:ptCount val="87"/>
                <c:pt idx="0">
                  <c:v>4.9008037964198143</c:v>
                </c:pt>
                <c:pt idx="1">
                  <c:v>4.6360458864789571</c:v>
                </c:pt>
                <c:pt idx="2">
                  <c:v>4.5777285224224471</c:v>
                </c:pt>
                <c:pt idx="3">
                  <c:v>4.2968688963913388</c:v>
                </c:pt>
                <c:pt idx="4">
                  <c:v>4.0944448634705051</c:v>
                </c:pt>
                <c:pt idx="5">
                  <c:v>3.7376996869732593</c:v>
                </c:pt>
                <c:pt idx="6">
                  <c:v>3.4604374971134169</c:v>
                </c:pt>
                <c:pt idx="7">
                  <c:v>3.2369428806359868</c:v>
                </c:pt>
                <c:pt idx="8">
                  <c:v>3.0518190149482978</c:v>
                </c:pt>
                <c:pt idx="9">
                  <c:v>2.8952097281544216</c:v>
                </c:pt>
                <c:pt idx="10">
                  <c:v>2.7604741638151422</c:v>
                </c:pt>
                <c:pt idx="11">
                  <c:v>2.6429527946976279</c:v>
                </c:pt>
                <c:pt idx="12">
                  <c:v>2.5392669096535596</c:v>
                </c:pt>
                <c:pt idx="13">
                  <c:v>2.4468988200811013</c:v>
                </c:pt>
                <c:pt idx="14">
                  <c:v>2.3639288441067765</c:v>
                </c:pt>
                <c:pt idx="15">
                  <c:v>2.2888642612112235</c:v>
                </c:pt>
                <c:pt idx="16">
                  <c:v>2.2205244968647544</c:v>
                </c:pt>
                <c:pt idx="17">
                  <c:v>2.157961920423991</c:v>
                </c:pt>
                <c:pt idx="18">
                  <c:v>2.1004058968634958</c:v>
                </c:pt>
                <c:pt idx="19">
                  <c:v>2.0472224317352525</c:v>
                </c:pt>
                <c:pt idx="20">
                  <c:v>1.9978845204723061</c:v>
                </c:pt>
                <c:pt idx="21">
                  <c:v>1.9519500005239516</c:v>
                </c:pt>
                <c:pt idx="22">
                  <c:v>1.9090447611305503</c:v>
                </c:pt>
                <c:pt idx="23">
                  <c:v>1.8688498434866296</c:v>
                </c:pt>
                <c:pt idx="24">
                  <c:v>1.8310914089689789</c:v>
                </c:pt>
                <c:pt idx="25">
                  <c:v>1.7955328510586404</c:v>
                </c:pt>
                <c:pt idx="26">
                  <c:v>1.7619685297984182</c:v>
                </c:pt>
                <c:pt idx="27">
                  <c:v>1.7302187485567084</c:v>
                </c:pt>
                <c:pt idx="28">
                  <c:v>1.7001256921079446</c:v>
                </c:pt>
                <c:pt idx="29">
                  <c:v>1.6715501159103785</c:v>
                </c:pt>
                <c:pt idx="30">
                  <c:v>1.6443686277325311</c:v>
                </c:pt>
                <c:pt idx="31">
                  <c:v>1.6184714403179934</c:v>
                </c:pt>
                <c:pt idx="32">
                  <c:v>1.5937605015696794</c:v>
                </c:pt>
                <c:pt idx="33">
                  <c:v>1.5701479295239145</c:v>
                </c:pt>
                <c:pt idx="34">
                  <c:v>1.5475546950869665</c:v>
                </c:pt>
                <c:pt idx="35">
                  <c:v>1.5259095074741489</c:v>
                </c:pt>
                <c:pt idx="36">
                  <c:v>1.5051478664901996</c:v>
                </c:pt>
                <c:pt idx="37">
                  <c:v>1.4852112529163903</c:v>
                </c:pt>
                <c:pt idx="38">
                  <c:v>1.4660464338327919</c:v>
                </c:pt>
                <c:pt idx="39">
                  <c:v>1.4476048640772108</c:v>
                </c:pt>
                <c:pt idx="40">
                  <c:v>1.4298421685029672</c:v>
                </c:pt>
                <c:pt idx="41">
                  <c:v>1.4127176924536016</c:v>
                </c:pt>
                <c:pt idx="42">
                  <c:v>1.3961941100804198</c:v>
                </c:pt>
                <c:pt idx="43">
                  <c:v>1.3802370819075711</c:v>
                </c:pt>
                <c:pt idx="44">
                  <c:v>1.3648149544901682</c:v>
                </c:pt>
                <c:pt idx="45">
                  <c:v>1.349898496184065</c:v>
                </c:pt>
                <c:pt idx="46">
                  <c:v>1.3354606640056392</c:v>
                </c:pt>
                <c:pt idx="47">
                  <c:v>1.3214763973488139</c:v>
                </c:pt>
                <c:pt idx="48">
                  <c:v>1.307922434977842</c:v>
                </c:pt>
                <c:pt idx="49">
                  <c:v>1.2947771522543947</c:v>
                </c:pt>
                <c:pt idx="50">
                  <c:v>1.2820204160070243</c:v>
                </c:pt>
                <c:pt idx="51">
                  <c:v>1.2696334548267798</c:v>
                </c:pt>
                <c:pt idx="52">
                  <c:v>1.2575987428878925</c:v>
                </c:pt>
                <c:pt idx="53">
                  <c:v>1.2458998956577532</c:v>
                </c:pt>
                <c:pt idx="54">
                  <c:v>1.2345215760845096</c:v>
                </c:pt>
                <c:pt idx="55">
                  <c:v>1.2234494100405506</c:v>
                </c:pt>
                <c:pt idx="56">
                  <c:v>1.2126699099616169</c:v>
                </c:pt>
                <c:pt idx="57">
                  <c:v>1.2021704057589999</c:v>
                </c:pt>
                <c:pt idx="58">
                  <c:v>1.1919389822000688</c:v>
                </c:pt>
                <c:pt idx="59">
                  <c:v>1.1819644220533883</c:v>
                </c:pt>
                <c:pt idx="60">
                  <c:v>1.1722361543815922</c:v>
                </c:pt>
                <c:pt idx="61">
                  <c:v>1.1627442074400904</c:v>
                </c:pt>
                <c:pt idx="62">
                  <c:v>1.1534791657044725</c:v>
                </c:pt>
                <c:pt idx="63">
                  <c:v>1.1444321306056118</c:v>
                </c:pt>
                <c:pt idx="64">
                  <c:v>1.1355946846002352</c:v>
                </c:pt>
                <c:pt idx="65">
                  <c:v>1.1269588582471937</c:v>
                </c:pt>
                <c:pt idx="66">
                  <c:v>1.1185170999967209</c:v>
                </c:pt>
                <c:pt idx="67">
                  <c:v>1.1102622484323772</c:v>
                </c:pt>
                <c:pt idx="68">
                  <c:v>1.1021875067337681</c:v>
                </c:pt>
                <c:pt idx="69">
                  <c:v>1.0942864191530741</c:v>
                </c:pt>
                <c:pt idx="70">
                  <c:v>1.086552849320362</c:v>
                </c:pt>
                <c:pt idx="71">
                  <c:v>1.0789809602119955</c:v>
                </c:pt>
                <c:pt idx="72">
                  <c:v>1.0715651956335419</c:v>
                </c:pt>
                <c:pt idx="73">
                  <c:v>1.0643002630836844</c:v>
                </c:pt>
                <c:pt idx="74">
                  <c:v>1.0571811178790511</c:v>
                </c:pt>
                <c:pt idx="75">
                  <c:v>1.0502029484317479</c:v>
                </c:pt>
                <c:pt idx="76">
                  <c:v>1.0433611625819774</c:v>
                </c:pt>
                <c:pt idx="77">
                  <c:v>1.0366513748975221</c:v>
                </c:pt>
                <c:pt idx="78">
                  <c:v>1.0300693948602921</c:v>
                </c:pt>
                <c:pt idx="79">
                  <c:v>1.0236112158676263</c:v>
                </c:pt>
                <c:pt idx="80">
                  <c:v>1.0172730049827661</c:v>
                </c:pt>
                <c:pt idx="81">
                  <c:v>1.0110510933749264</c:v>
                </c:pt>
                <c:pt idx="82">
                  <c:v>1.004941967394797</c:v>
                </c:pt>
                <c:pt idx="83">
                  <c:v>0.99894226023615307</c:v>
                </c:pt>
                <c:pt idx="84">
                  <c:v>0.99304874413862187</c:v>
                </c:pt>
                <c:pt idx="85">
                  <c:v>0.98725832309058192</c:v>
                </c:pt>
                <c:pt idx="86">
                  <c:v>0.98156802599472048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EBB-42D4-AF2F-E5EE580F18D5}"/>
            </c:ext>
          </c:extLst>
        </c:ser>
        <c:ser>
          <c:idx val="2"/>
          <c:order val="2"/>
          <c:tx>
            <c:strRef>
              <c:f>'Useful graphs'!$H$48:$I$48</c:f>
              <c:strCache>
                <c:ptCount val="1"/>
                <c:pt idx="0">
                  <c:v>Falcon 2S</c:v>
                </c:pt>
              </c:strCache>
            </c:strRef>
          </c:tx>
          <c:spPr>
            <a:ln w="254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'Useful graphs'!$H$61:$H$146</c:f>
              <c:numCache>
                <c:formatCode>0.00</c:formatCode>
                <c:ptCount val="86"/>
                <c:pt idx="0">
                  <c:v>0</c:v>
                </c:pt>
                <c:pt idx="1">
                  <c:v>0.10000000000000009</c:v>
                </c:pt>
                <c:pt idx="2">
                  <c:v>0.64000000000000012</c:v>
                </c:pt>
                <c:pt idx="3">
                  <c:v>1.1000000000000001</c:v>
                </c:pt>
                <c:pt idx="4">
                  <c:v>2.1</c:v>
                </c:pt>
                <c:pt idx="5">
                  <c:v>3.1</c:v>
                </c:pt>
                <c:pt idx="6">
                  <c:v>4.0999999999999996</c:v>
                </c:pt>
                <c:pt idx="7">
                  <c:v>5.0999999999999996</c:v>
                </c:pt>
                <c:pt idx="8">
                  <c:v>6.1</c:v>
                </c:pt>
                <c:pt idx="9">
                  <c:v>7.1</c:v>
                </c:pt>
                <c:pt idx="10">
                  <c:v>8.1</c:v>
                </c:pt>
                <c:pt idx="11">
                  <c:v>9.1</c:v>
                </c:pt>
                <c:pt idx="12">
                  <c:v>10.1</c:v>
                </c:pt>
                <c:pt idx="13">
                  <c:v>11.1</c:v>
                </c:pt>
                <c:pt idx="14">
                  <c:v>12.1</c:v>
                </c:pt>
                <c:pt idx="15">
                  <c:v>13.1</c:v>
                </c:pt>
                <c:pt idx="16">
                  <c:v>14.1</c:v>
                </c:pt>
                <c:pt idx="17">
                  <c:v>15.1</c:v>
                </c:pt>
                <c:pt idx="18">
                  <c:v>16.100000000000001</c:v>
                </c:pt>
                <c:pt idx="19">
                  <c:v>17.100000000000001</c:v>
                </c:pt>
                <c:pt idx="20">
                  <c:v>18.100000000000001</c:v>
                </c:pt>
                <c:pt idx="21">
                  <c:v>19.100000000000001</c:v>
                </c:pt>
                <c:pt idx="22">
                  <c:v>20.100000000000001</c:v>
                </c:pt>
                <c:pt idx="23">
                  <c:v>21.1</c:v>
                </c:pt>
                <c:pt idx="24">
                  <c:v>22.1</c:v>
                </c:pt>
                <c:pt idx="25">
                  <c:v>23.1</c:v>
                </c:pt>
                <c:pt idx="26">
                  <c:v>24.1</c:v>
                </c:pt>
                <c:pt idx="27">
                  <c:v>25.1</c:v>
                </c:pt>
                <c:pt idx="28">
                  <c:v>26.1</c:v>
                </c:pt>
                <c:pt idx="29">
                  <c:v>27.1</c:v>
                </c:pt>
                <c:pt idx="30">
                  <c:v>28.1</c:v>
                </c:pt>
                <c:pt idx="31">
                  <c:v>29.1</c:v>
                </c:pt>
                <c:pt idx="32">
                  <c:v>30.1</c:v>
                </c:pt>
                <c:pt idx="33">
                  <c:v>31.1</c:v>
                </c:pt>
                <c:pt idx="34">
                  <c:v>32.1</c:v>
                </c:pt>
                <c:pt idx="35">
                  <c:v>33.1</c:v>
                </c:pt>
                <c:pt idx="36">
                  <c:v>34.1</c:v>
                </c:pt>
                <c:pt idx="37">
                  <c:v>35.1</c:v>
                </c:pt>
                <c:pt idx="38">
                  <c:v>36.1</c:v>
                </c:pt>
                <c:pt idx="39">
                  <c:v>37.1</c:v>
                </c:pt>
                <c:pt idx="40">
                  <c:v>38.1</c:v>
                </c:pt>
                <c:pt idx="41">
                  <c:v>39.1</c:v>
                </c:pt>
                <c:pt idx="42">
                  <c:v>40.1</c:v>
                </c:pt>
                <c:pt idx="43">
                  <c:v>41.1</c:v>
                </c:pt>
                <c:pt idx="44">
                  <c:v>42.1</c:v>
                </c:pt>
                <c:pt idx="45">
                  <c:v>43.1</c:v>
                </c:pt>
                <c:pt idx="46">
                  <c:v>44.1</c:v>
                </c:pt>
                <c:pt idx="47">
                  <c:v>45.1</c:v>
                </c:pt>
                <c:pt idx="48">
                  <c:v>46.1</c:v>
                </c:pt>
                <c:pt idx="49">
                  <c:v>47.1</c:v>
                </c:pt>
                <c:pt idx="50">
                  <c:v>48.1</c:v>
                </c:pt>
                <c:pt idx="51">
                  <c:v>49.1</c:v>
                </c:pt>
                <c:pt idx="52">
                  <c:v>50.1</c:v>
                </c:pt>
                <c:pt idx="53">
                  <c:v>51.1</c:v>
                </c:pt>
                <c:pt idx="54">
                  <c:v>52.1</c:v>
                </c:pt>
                <c:pt idx="55">
                  <c:v>53.1</c:v>
                </c:pt>
                <c:pt idx="56">
                  <c:v>54.1</c:v>
                </c:pt>
                <c:pt idx="57">
                  <c:v>55.1</c:v>
                </c:pt>
                <c:pt idx="58">
                  <c:v>56.1</c:v>
                </c:pt>
                <c:pt idx="59">
                  <c:v>57.1</c:v>
                </c:pt>
                <c:pt idx="60">
                  <c:v>58.1</c:v>
                </c:pt>
                <c:pt idx="61">
                  <c:v>59.1</c:v>
                </c:pt>
                <c:pt idx="62">
                  <c:v>60.1</c:v>
                </c:pt>
                <c:pt idx="63">
                  <c:v>61.1</c:v>
                </c:pt>
                <c:pt idx="64">
                  <c:v>62.1</c:v>
                </c:pt>
                <c:pt idx="65">
                  <c:v>63.1</c:v>
                </c:pt>
                <c:pt idx="66">
                  <c:v>64.099999999999994</c:v>
                </c:pt>
                <c:pt idx="67">
                  <c:v>65.099999999999994</c:v>
                </c:pt>
                <c:pt idx="68">
                  <c:v>66.099999999999994</c:v>
                </c:pt>
                <c:pt idx="69">
                  <c:v>67.099999999999994</c:v>
                </c:pt>
                <c:pt idx="70">
                  <c:v>68.099999999999994</c:v>
                </c:pt>
                <c:pt idx="71">
                  <c:v>69.099999999999994</c:v>
                </c:pt>
                <c:pt idx="72">
                  <c:v>70.099999999999994</c:v>
                </c:pt>
                <c:pt idx="73">
                  <c:v>71.099999999999994</c:v>
                </c:pt>
                <c:pt idx="74">
                  <c:v>72.099999999999994</c:v>
                </c:pt>
                <c:pt idx="75">
                  <c:v>73.099999999999994</c:v>
                </c:pt>
                <c:pt idx="76">
                  <c:v>74.099999999999994</c:v>
                </c:pt>
                <c:pt idx="77">
                  <c:v>75.099999999999994</c:v>
                </c:pt>
                <c:pt idx="78">
                  <c:v>76.099999999999994</c:v>
                </c:pt>
                <c:pt idx="79">
                  <c:v>77.099999999999994</c:v>
                </c:pt>
                <c:pt idx="80">
                  <c:v>78.099999999999994</c:v>
                </c:pt>
                <c:pt idx="81">
                  <c:v>79.099999999999994</c:v>
                </c:pt>
                <c:pt idx="82">
                  <c:v>80.099999999999994</c:v>
                </c:pt>
                <c:pt idx="83">
                  <c:v>81.099999999999994</c:v>
                </c:pt>
                <c:pt idx="84">
                  <c:v>82.1</c:v>
                </c:pt>
                <c:pt idx="85">
                  <c:v>83.1</c:v>
                </c:pt>
              </c:numCache>
            </c:numRef>
          </c:xVal>
          <c:yVal>
            <c:numRef>
              <c:f>'Useful graphs'!$I$61:$I$146</c:f>
              <c:numCache>
                <c:formatCode>0.00</c:formatCode>
                <c:ptCount val="86"/>
                <c:pt idx="0">
                  <c:v>10.722</c:v>
                </c:pt>
                <c:pt idx="1">
                  <c:v>10.587126706524298</c:v>
                </c:pt>
                <c:pt idx="2">
                  <c:v>9.9375695226559877</c:v>
                </c:pt>
                <c:pt idx="3">
                  <c:v>9.4694140008767178</c:v>
                </c:pt>
                <c:pt idx="4">
                  <c:v>8.644352757725704</c:v>
                </c:pt>
                <c:pt idx="5">
                  <c:v>8.003115532626742</c:v>
                </c:pt>
                <c:pt idx="6">
                  <c:v>7.4862290874645296</c:v>
                </c:pt>
                <c:pt idx="7">
                  <c:v>7.0580844710161976</c:v>
                </c:pt>
                <c:pt idx="8">
                  <c:v>6.6958868538827625</c:v>
                </c:pt>
                <c:pt idx="9">
                  <c:v>6.384277616998582</c:v>
                </c:pt>
                <c:pt idx="10">
                  <c:v>6.1124804539564783</c:v>
                </c:pt>
                <c:pt idx="11">
                  <c:v>5.8726812615703912</c:v>
                </c:pt>
                <c:pt idx="12">
                  <c:v>5.6590572637397578</c:v>
                </c:pt>
                <c:pt idx="13">
                  <c:v>5.4671687224741836</c:v>
                </c:pt>
                <c:pt idx="14">
                  <c:v>5.2935633532621491</c:v>
                </c:pt>
                <c:pt idx="15">
                  <c:v>5.1355107862114471</c:v>
                </c:pt>
                <c:pt idx="16">
                  <c:v>4.9908193916430195</c:v>
                </c:pt>
                <c:pt idx="17">
                  <c:v>4.8577068859157908</c:v>
                </c:pt>
                <c:pt idx="18">
                  <c:v>4.7347070004383589</c:v>
                </c:pt>
                <c:pt idx="19">
                  <c:v>4.6206009071177254</c:v>
                </c:pt>
                <c:pt idx="20">
                  <c:v>4.5143659959571885</c:v>
                </c:pt>
                <c:pt idx="21">
                  <c:v>4.4151370435178432</c:v>
                </c:pt>
                <c:pt idx="22">
                  <c:v>4.322176378862852</c:v>
                </c:pt>
                <c:pt idx="23">
                  <c:v>4.2348506826097188</c:v>
                </c:pt>
                <c:pt idx="24">
                  <c:v>4.1526127438035925</c:v>
                </c:pt>
                <c:pt idx="25">
                  <c:v>4.0749869693043195</c:v>
                </c:pt>
                <c:pt idx="26">
                  <c:v>4.001557766313371</c:v>
                </c:pt>
                <c:pt idx="27">
                  <c:v>3.9319601481826529</c:v>
                </c:pt>
                <c:pt idx="28">
                  <c:v>3.8658720775524893</c:v>
                </c:pt>
                <c:pt idx="29">
                  <c:v>3.8030081794420618</c:v>
                </c:pt>
                <c:pt idx="30">
                  <c:v>3.7431145437322648</c:v>
                </c:pt>
                <c:pt idx="31">
                  <c:v>3.685964400755434</c:v>
                </c:pt>
                <c:pt idx="32">
                  <c:v>3.6313545017867725</c:v>
                </c:pt>
                <c:pt idx="33">
                  <c:v>3.5791020725475664</c:v>
                </c:pt>
                <c:pt idx="34">
                  <c:v>3.5290422355080988</c:v>
                </c:pt>
                <c:pt idx="35">
                  <c:v>3.4810258180521938</c:v>
                </c:pt>
                <c:pt idx="36">
                  <c:v>3.4349174800476421</c:v>
                </c:pt>
                <c:pt idx="37">
                  <c:v>3.3905941072325363</c:v>
                </c:pt>
                <c:pt idx="38">
                  <c:v>3.3479434269413813</c:v>
                </c:pt>
                <c:pt idx="39">
                  <c:v>3.3068628106984552</c:v>
                </c:pt>
                <c:pt idx="40">
                  <c:v>3.2672582345796561</c:v>
                </c:pt>
                <c:pt idx="41">
                  <c:v>3.2290433733501853</c:v>
                </c:pt>
                <c:pt idx="42">
                  <c:v>3.192138808499291</c:v>
                </c:pt>
                <c:pt idx="43">
                  <c:v>3.1564713336255723</c:v>
                </c:pt>
                <c:pt idx="44">
                  <c:v>3.1219733433393917</c:v>
                </c:pt>
                <c:pt idx="45">
                  <c:v>3.0885822940685981</c:v>
                </c:pt>
                <c:pt idx="46">
                  <c:v>3.0562402269782392</c:v>
                </c:pt>
                <c:pt idx="47">
                  <c:v>3.0248933447212276</c:v>
                </c:pt>
                <c:pt idx="48">
                  <c:v>2.9944916349858119</c:v>
                </c:pt>
                <c:pt idx="49">
                  <c:v>2.9649885348454053</c:v>
                </c:pt>
                <c:pt idx="50">
                  <c:v>2.9363406307851956</c:v>
                </c:pt>
                <c:pt idx="51">
                  <c:v>2.9085073900088081</c:v>
                </c:pt>
                <c:pt idx="52">
                  <c:v>2.8814509192419018</c:v>
                </c:pt>
                <c:pt idx="53">
                  <c:v>2.855135747767839</c:v>
                </c:pt>
                <c:pt idx="54">
                  <c:v>2.8295286318698789</c:v>
                </c:pt>
                <c:pt idx="55">
                  <c:v>2.8045983782277806</c:v>
                </c:pt>
                <c:pt idx="56">
                  <c:v>2.7803156841352159</c:v>
                </c:pt>
                <c:pt idx="57">
                  <c:v>2.7566529926767895</c:v>
                </c:pt>
                <c:pt idx="58">
                  <c:v>2.7335843612370918</c:v>
                </c:pt>
                <c:pt idx="59">
                  <c:v>2.7110853419152154</c:v>
                </c:pt>
                <c:pt idx="60">
                  <c:v>2.6891328725913888</c:v>
                </c:pt>
                <c:pt idx="61">
                  <c:v>2.6677051775422473</c:v>
                </c:pt>
                <c:pt idx="62">
                  <c:v>2.6467816766310746</c:v>
                </c:pt>
                <c:pt idx="63">
                  <c:v>2.6263429022121234</c:v>
                </c:pt>
                <c:pt idx="64">
                  <c:v>2.6063704229863767</c:v>
                </c:pt>
                <c:pt idx="65">
                  <c:v>2.5868467741317458</c:v>
                </c:pt>
                <c:pt idx="66">
                  <c:v>2.5677553931057235</c:v>
                </c:pt>
                <c:pt idx="67">
                  <c:v>2.5490805605841151</c:v>
                </c:pt>
                <c:pt idx="68">
                  <c:v>2.5308073460572107</c:v>
                </c:pt>
                <c:pt idx="69">
                  <c:v>2.5129215576554667</c:v>
                </c:pt>
                <c:pt idx="70">
                  <c:v>2.4954096958215097</c:v>
                </c:pt>
                <c:pt idx="71">
                  <c:v>2.4782589104847901</c:v>
                </c:pt>
                <c:pt idx="72">
                  <c:v>2.4614569614301556</c:v>
                </c:pt>
                <c:pt idx="73">
                  <c:v>2.4449921815825912</c:v>
                </c:pt>
                <c:pt idx="74">
                  <c:v>2.4288534429578954</c:v>
                </c:pt>
                <c:pt idx="75">
                  <c:v>2.4130301250534738</c:v>
                </c:pt>
                <c:pt idx="76">
                  <c:v>2.3975120854752743</c:v>
                </c:pt>
                <c:pt idx="77">
                  <c:v>2.3822896326162541</c:v>
                </c:pt>
                <c:pt idx="78">
                  <c:v>2.3673535002191795</c:v>
                </c:pt>
                <c:pt idx="79">
                  <c:v>2.3526948236720657</c:v>
                </c:pt>
                <c:pt idx="80">
                  <c:v>2.3383051178984844</c:v>
                </c:pt>
                <c:pt idx="81">
                  <c:v>2.324176256717454</c:v>
                </c:pt>
                <c:pt idx="82">
                  <c:v>2.3103004535588627</c:v>
                </c:pt>
                <c:pt idx="83">
                  <c:v>2.2966702434304369</c:v>
                </c:pt>
                <c:pt idx="84">
                  <c:v>2.2832784660414007</c:v>
                </c:pt>
                <c:pt idx="85">
                  <c:v>2.2701182499961354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EBB-42D4-AF2F-E5EE580F18D5}"/>
            </c:ext>
          </c:extLst>
        </c:ser>
        <c:ser>
          <c:idx val="3"/>
          <c:order val="3"/>
          <c:tx>
            <c:strRef>
              <c:f>'Useful graphs'!$J$48:$K$48</c:f>
              <c:strCache>
                <c:ptCount val="1"/>
                <c:pt idx="0">
                  <c:v>Ariane ESC</c:v>
                </c:pt>
              </c:strCache>
            </c:strRef>
          </c:tx>
          <c:spPr>
            <a:ln w="254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'Useful graphs'!$J$63:$J$146</c:f>
              <c:numCache>
                <c:formatCode>0.00</c:formatCode>
                <c:ptCount val="84"/>
                <c:pt idx="0">
                  <c:v>0</c:v>
                </c:pt>
                <c:pt idx="1">
                  <c:v>0.45999999999999996</c:v>
                </c:pt>
                <c:pt idx="2">
                  <c:v>1.46</c:v>
                </c:pt>
                <c:pt idx="3">
                  <c:v>2.46</c:v>
                </c:pt>
                <c:pt idx="4">
                  <c:v>3.46</c:v>
                </c:pt>
                <c:pt idx="5">
                  <c:v>4.46</c:v>
                </c:pt>
                <c:pt idx="6">
                  <c:v>5.46</c:v>
                </c:pt>
                <c:pt idx="7">
                  <c:v>6.46</c:v>
                </c:pt>
                <c:pt idx="8">
                  <c:v>7.46</c:v>
                </c:pt>
                <c:pt idx="9">
                  <c:v>8.4600000000000009</c:v>
                </c:pt>
                <c:pt idx="10">
                  <c:v>9.4600000000000009</c:v>
                </c:pt>
                <c:pt idx="11">
                  <c:v>10.46</c:v>
                </c:pt>
                <c:pt idx="12">
                  <c:v>11.46</c:v>
                </c:pt>
                <c:pt idx="13">
                  <c:v>12.46</c:v>
                </c:pt>
                <c:pt idx="14">
                  <c:v>13.46</c:v>
                </c:pt>
                <c:pt idx="15">
                  <c:v>14.46</c:v>
                </c:pt>
                <c:pt idx="16">
                  <c:v>15.46</c:v>
                </c:pt>
                <c:pt idx="17">
                  <c:v>16.46</c:v>
                </c:pt>
                <c:pt idx="18">
                  <c:v>17.46</c:v>
                </c:pt>
                <c:pt idx="19">
                  <c:v>18.46</c:v>
                </c:pt>
                <c:pt idx="20">
                  <c:v>19.46</c:v>
                </c:pt>
                <c:pt idx="21">
                  <c:v>20.46</c:v>
                </c:pt>
                <c:pt idx="22">
                  <c:v>21.46</c:v>
                </c:pt>
                <c:pt idx="23">
                  <c:v>22.46</c:v>
                </c:pt>
                <c:pt idx="24">
                  <c:v>23.46</c:v>
                </c:pt>
                <c:pt idx="25">
                  <c:v>24.46</c:v>
                </c:pt>
                <c:pt idx="26">
                  <c:v>25.46</c:v>
                </c:pt>
                <c:pt idx="27">
                  <c:v>26.46</c:v>
                </c:pt>
                <c:pt idx="28">
                  <c:v>27.46</c:v>
                </c:pt>
                <c:pt idx="29">
                  <c:v>28.46</c:v>
                </c:pt>
                <c:pt idx="30">
                  <c:v>29.46</c:v>
                </c:pt>
                <c:pt idx="31">
                  <c:v>30.46</c:v>
                </c:pt>
                <c:pt idx="32">
                  <c:v>31.46</c:v>
                </c:pt>
                <c:pt idx="33">
                  <c:v>32.46</c:v>
                </c:pt>
                <c:pt idx="34">
                  <c:v>33.46</c:v>
                </c:pt>
                <c:pt idx="35">
                  <c:v>34.46</c:v>
                </c:pt>
                <c:pt idx="36">
                  <c:v>35.46</c:v>
                </c:pt>
                <c:pt idx="37">
                  <c:v>36.46</c:v>
                </c:pt>
                <c:pt idx="38">
                  <c:v>37.46</c:v>
                </c:pt>
                <c:pt idx="39">
                  <c:v>38.46</c:v>
                </c:pt>
                <c:pt idx="40">
                  <c:v>39.46</c:v>
                </c:pt>
                <c:pt idx="41">
                  <c:v>40.46</c:v>
                </c:pt>
                <c:pt idx="42">
                  <c:v>41.46</c:v>
                </c:pt>
                <c:pt idx="43">
                  <c:v>42.46</c:v>
                </c:pt>
                <c:pt idx="44">
                  <c:v>43.46</c:v>
                </c:pt>
                <c:pt idx="45">
                  <c:v>44.46</c:v>
                </c:pt>
                <c:pt idx="46">
                  <c:v>45.46</c:v>
                </c:pt>
                <c:pt idx="47">
                  <c:v>46.46</c:v>
                </c:pt>
                <c:pt idx="48">
                  <c:v>47.46</c:v>
                </c:pt>
                <c:pt idx="49">
                  <c:v>48.46</c:v>
                </c:pt>
                <c:pt idx="50">
                  <c:v>49.46</c:v>
                </c:pt>
                <c:pt idx="51">
                  <c:v>50.46</c:v>
                </c:pt>
                <c:pt idx="52">
                  <c:v>51.46</c:v>
                </c:pt>
                <c:pt idx="53">
                  <c:v>52.46</c:v>
                </c:pt>
                <c:pt idx="54">
                  <c:v>53.46</c:v>
                </c:pt>
                <c:pt idx="55">
                  <c:v>54.46</c:v>
                </c:pt>
                <c:pt idx="56">
                  <c:v>55.46</c:v>
                </c:pt>
                <c:pt idx="57">
                  <c:v>56.46</c:v>
                </c:pt>
                <c:pt idx="58">
                  <c:v>57.46</c:v>
                </c:pt>
                <c:pt idx="59">
                  <c:v>58.46</c:v>
                </c:pt>
                <c:pt idx="60">
                  <c:v>59.46</c:v>
                </c:pt>
                <c:pt idx="61">
                  <c:v>60.46</c:v>
                </c:pt>
                <c:pt idx="62">
                  <c:v>61.46</c:v>
                </c:pt>
                <c:pt idx="63">
                  <c:v>62.46</c:v>
                </c:pt>
                <c:pt idx="64">
                  <c:v>63.46</c:v>
                </c:pt>
                <c:pt idx="65">
                  <c:v>64.459999999999994</c:v>
                </c:pt>
                <c:pt idx="66">
                  <c:v>65.459999999999994</c:v>
                </c:pt>
                <c:pt idx="67">
                  <c:v>66.459999999999994</c:v>
                </c:pt>
                <c:pt idx="68">
                  <c:v>67.459999999999994</c:v>
                </c:pt>
                <c:pt idx="69">
                  <c:v>68.459999999999994</c:v>
                </c:pt>
                <c:pt idx="70">
                  <c:v>69.459999999999994</c:v>
                </c:pt>
                <c:pt idx="71">
                  <c:v>70.459999999999994</c:v>
                </c:pt>
                <c:pt idx="72">
                  <c:v>71.459999999999994</c:v>
                </c:pt>
                <c:pt idx="73">
                  <c:v>72.459999999999994</c:v>
                </c:pt>
                <c:pt idx="74">
                  <c:v>73.459999999999994</c:v>
                </c:pt>
                <c:pt idx="75">
                  <c:v>74.459999999999994</c:v>
                </c:pt>
                <c:pt idx="76">
                  <c:v>75.459999999999994</c:v>
                </c:pt>
                <c:pt idx="77">
                  <c:v>76.459999999999994</c:v>
                </c:pt>
                <c:pt idx="78">
                  <c:v>77.459999999999994</c:v>
                </c:pt>
                <c:pt idx="79">
                  <c:v>78.459999999999994</c:v>
                </c:pt>
                <c:pt idx="80">
                  <c:v>79.459999999999994</c:v>
                </c:pt>
                <c:pt idx="81">
                  <c:v>80.459999999999994</c:v>
                </c:pt>
                <c:pt idx="82">
                  <c:v>81.459999999999994</c:v>
                </c:pt>
                <c:pt idx="83">
                  <c:v>82.46</c:v>
                </c:pt>
              </c:numCache>
            </c:numRef>
          </c:xVal>
          <c:yVal>
            <c:numRef>
              <c:f>'Useful graphs'!$K$63:$K$146</c:f>
              <c:numCache>
                <c:formatCode>0.00</c:formatCode>
                <c:ptCount val="84"/>
                <c:pt idx="0">
                  <c:v>3.6354217498881027</c:v>
                </c:pt>
                <c:pt idx="1">
                  <c:v>3.4641582671696742</c:v>
                </c:pt>
                <c:pt idx="2">
                  <c:v>3.1623293761613978</c:v>
                </c:pt>
                <c:pt idx="3">
                  <c:v>2.9277480985514153</c:v>
                </c:pt>
                <c:pt idx="4">
                  <c:v>2.7386575748895661</c:v>
                </c:pt>
                <c:pt idx="5">
                  <c:v>2.5820311234030897</c:v>
                </c:pt>
                <c:pt idx="6">
                  <c:v>2.4495298018191165</c:v>
                </c:pt>
                <c:pt idx="7">
                  <c:v>2.3355350272766975</c:v>
                </c:pt>
                <c:pt idx="8">
                  <c:v>2.2361045462291487</c:v>
                </c:pt>
                <c:pt idx="9">
                  <c:v>2.1483797562170137</c:v>
                </c:pt>
                <c:pt idx="10">
                  <c:v>2.0702305340917264</c:v>
                </c:pt>
                <c:pt idx="11">
                  <c:v>2.0000327080658789</c:v>
                </c:pt>
                <c:pt idx="12">
                  <c:v>1.9365233425523174</c:v>
                </c:pt>
                <c:pt idx="13">
                  <c:v>1.8787035971335002</c:v>
                </c:pt>
                <c:pt idx="14">
                  <c:v>1.8257717165930443</c:v>
                </c:pt>
                <c:pt idx="15">
                  <c:v>1.7770756951564526</c:v>
                </c:pt>
                <c:pt idx="16">
                  <c:v>1.7320791335848371</c:v>
                </c:pt>
                <c:pt idx="17">
                  <c:v>1.6903361528180747</c:v>
                </c:pt>
                <c:pt idx="18">
                  <c:v>1.6514726554860608</c:v>
                </c:pt>
                <c:pt idx="19">
                  <c:v>1.6151721203205773</c:v>
                </c:pt>
                <c:pt idx="20">
                  <c:v>1.5811646880806989</c:v>
                </c:pt>
                <c:pt idx="21">
                  <c:v>1.5492186740418541</c:v>
                </c:pt>
                <c:pt idx="22">
                  <c:v>1.5191338941849526</c:v>
                </c:pt>
                <c:pt idx="23">
                  <c:v>1.4907363641527656</c:v>
                </c:pt>
                <c:pt idx="24">
                  <c:v>1.4638740492757076</c:v>
                </c:pt>
                <c:pt idx="25">
                  <c:v>1.4384134279320298</c:v>
                </c:pt>
                <c:pt idx="26">
                  <c:v>1.4142366904682777</c:v>
                </c:pt>
                <c:pt idx="27">
                  <c:v>1.3912394392840344</c:v>
                </c:pt>
                <c:pt idx="28">
                  <c:v>1.369328787444783</c:v>
                </c:pt>
                <c:pt idx="29">
                  <c:v>1.3484217767000011</c:v>
                </c:pt>
                <c:pt idx="30">
                  <c:v>1.3284440533726576</c:v>
                </c:pt>
                <c:pt idx="31">
                  <c:v>1.3093287538713436</c:v>
                </c:pt>
                <c:pt idx="32">
                  <c:v>1.2910155617015449</c:v>
                </c:pt>
                <c:pt idx="33">
                  <c:v>1.273449905635146</c:v>
                </c:pt>
                <c:pt idx="34">
                  <c:v>1.2565822747269255</c:v>
                </c:pt>
                <c:pt idx="35">
                  <c:v>1.2403676305734357</c:v>
                </c:pt>
                <c:pt idx="36">
                  <c:v>1.2247649009095583</c:v>
                </c:pt>
                <c:pt idx="37">
                  <c:v>1.2097365415659727</c:v>
                </c:pt>
                <c:pt idx="38">
                  <c:v>1.1952481561424408</c:v>
                </c:pt>
                <c:pt idx="39">
                  <c:v>1.1812681646197811</c:v>
                </c:pt>
                <c:pt idx="40">
                  <c:v>1.1677675136383487</c:v>
                </c:pt>
                <c:pt idx="41">
                  <c:v>1.1547194223898913</c:v>
                </c:pt>
                <c:pt idx="42">
                  <c:v>1.1420991590621346</c:v>
                </c:pt>
                <c:pt idx="43">
                  <c:v>1.1298838435874725</c:v>
                </c:pt>
                <c:pt idx="44">
                  <c:v>1.1180522731145743</c:v>
                </c:pt>
                <c:pt idx="45">
                  <c:v>1.1065847671727529</c:v>
                </c:pt>
                <c:pt idx="46">
                  <c:v>1.0954630299558263</c:v>
                </c:pt>
                <c:pt idx="47">
                  <c:v>1.0846700275325445</c:v>
                </c:pt>
                <c:pt idx="48">
                  <c:v>1.0741898781085069</c:v>
                </c:pt>
                <c:pt idx="49">
                  <c:v>1.0640077537311465</c:v>
                </c:pt>
                <c:pt idx="50">
                  <c:v>1.0541097920537992</c:v>
                </c:pt>
                <c:pt idx="51">
                  <c:v>1.0444830169645043</c:v>
                </c:pt>
                <c:pt idx="52">
                  <c:v>1.0351152670458632</c:v>
                </c:pt>
                <c:pt idx="53">
                  <c:v>1.0259951309689193</c:v>
                </c:pt>
                <c:pt idx="54">
                  <c:v>1.0171118890405255</c:v>
                </c:pt>
                <c:pt idx="55">
                  <c:v>1.0084554602233244</c:v>
                </c:pt>
                <c:pt idx="56">
                  <c:v>1.0000163540329394</c:v>
                </c:pt>
                <c:pt idx="57">
                  <c:v>0.99178562679048565</c:v>
                </c:pt>
                <c:pt idx="58">
                  <c:v>0.98375484177191097</c:v>
                </c:pt>
                <c:pt idx="59">
                  <c:v>0.97591603285047179</c:v>
                </c:pt>
                <c:pt idx="60">
                  <c:v>0.9682616712761587</c:v>
                </c:pt>
                <c:pt idx="61">
                  <c:v>0.96078463527713398</c:v>
                </c:pt>
                <c:pt idx="62">
                  <c:v>0.95347818220418334</c:v>
                </c:pt>
                <c:pt idx="63">
                  <c:v>0.94633592297052627</c:v>
                </c:pt>
                <c:pt idx="64">
                  <c:v>0.93935179856675011</c:v>
                </c:pt>
                <c:pt idx="65">
                  <c:v>0.93252005845466401</c:v>
                </c:pt>
                <c:pt idx="66">
                  <c:v>0.92583524066495915</c:v>
                </c:pt>
                <c:pt idx="67">
                  <c:v>0.91929215344213711</c:v>
                </c:pt>
                <c:pt idx="68">
                  <c:v>0.91288585829652213</c:v>
                </c:pt>
                <c:pt idx="69">
                  <c:v>0.90661165433763413</c:v>
                </c:pt>
                <c:pt idx="70">
                  <c:v>0.90046506377598079</c:v>
                </c:pt>
                <c:pt idx="71">
                  <c:v>0.89444181849165938</c:v>
                </c:pt>
                <c:pt idx="72">
                  <c:v>0.88853784757822629</c:v>
                </c:pt>
                <c:pt idx="73">
                  <c:v>0.88274926577922808</c:v>
                </c:pt>
                <c:pt idx="74">
                  <c:v>0.87707236274276679</c:v>
                </c:pt>
                <c:pt idx="75">
                  <c:v>0.87150359302657376</c:v>
                </c:pt>
                <c:pt idx="76">
                  <c:v>0.86603956679241856</c:v>
                </c:pt>
                <c:pt idx="77">
                  <c:v>0.86067704113436327</c:v>
                </c:pt>
                <c:pt idx="78">
                  <c:v>0.85541291199046088</c:v>
                </c:pt>
                <c:pt idx="79">
                  <c:v>0.8502442065920669</c:v>
                </c:pt>
                <c:pt idx="80">
                  <c:v>0.84516807640903735</c:v>
                </c:pt>
                <c:pt idx="81">
                  <c:v>0.84018179055277709</c:v>
                </c:pt>
                <c:pt idx="82">
                  <c:v>0.8352827296024341</c:v>
                </c:pt>
                <c:pt idx="83">
                  <c:v>0.83046837982252963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DEBB-42D4-AF2F-E5EE580F18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6613952"/>
        <c:axId val="836613296"/>
      </c:scatterChart>
      <c:valAx>
        <c:axId val="836613952"/>
        <c:scaling>
          <c:orientation val="minMax"/>
          <c:max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12700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000" dirty="0">
                    <a:solidFill>
                      <a:schemeClr val="tx1"/>
                    </a:solidFill>
                  </a:rPr>
                  <a:t>Payload</a:t>
                </a:r>
                <a:r>
                  <a:rPr lang="en-GB" sz="2000" baseline="0" dirty="0">
                    <a:solidFill>
                      <a:schemeClr val="tx1"/>
                    </a:solidFill>
                  </a:rPr>
                  <a:t> mass</a:t>
                </a:r>
                <a:r>
                  <a:rPr lang="en-GB" sz="2000" dirty="0">
                    <a:solidFill>
                      <a:schemeClr val="tx1"/>
                    </a:solidFill>
                  </a:rPr>
                  <a:t> [tons]</a:t>
                </a:r>
              </a:p>
            </c:rich>
          </c:tx>
          <c:layout>
            <c:manualLayout>
              <c:xMode val="edge"/>
              <c:yMode val="edge"/>
              <c:x val="0.41418431399789685"/>
              <c:y val="0.908730828565208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rgbClr val="5A5A5A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6613296"/>
        <c:crosses val="autoZero"/>
        <c:crossBetween val="midCat"/>
        <c:majorUnit val="5"/>
      </c:valAx>
      <c:valAx>
        <c:axId val="836613296"/>
        <c:scaling>
          <c:orientation val="minMax"/>
          <c:max val="1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sz="1800" dirty="0">
                    <a:solidFill>
                      <a:schemeClr val="tx1"/>
                    </a:solidFill>
                  </a:rPr>
                  <a:t>Δ</a:t>
                </a:r>
                <a:r>
                  <a:rPr lang="en-GB" sz="1800" baseline="0" dirty="0">
                    <a:solidFill>
                      <a:schemeClr val="tx1"/>
                    </a:solidFill>
                  </a:rPr>
                  <a:t>V [km/s]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6613952"/>
        <c:crosses val="autoZero"/>
        <c:crossBetween val="midCat"/>
        <c:majorUnit val="1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963598819967816"/>
          <c:y val="0.15014986351596943"/>
          <c:w val="0.14962168381515303"/>
          <c:h val="0.216294154791681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0347550306211727E-2"/>
          <c:y val="3.2407407407407406E-2"/>
          <c:w val="0.56597156605424326"/>
          <c:h val="0.94328594342373873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A5C-42B1-AC9E-877172DF5D3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A5C-42B1-AC9E-877172DF5D3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A5C-42B1-AC9E-877172DF5D3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A5C-42B1-AC9E-877172DF5D3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A5C-42B1-AC9E-877172DF5D3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A5C-42B1-AC9E-877172DF5D3D}"/>
              </c:ext>
            </c:extLst>
          </c:dPt>
          <c:dLbls>
            <c:dLbl>
              <c:idx val="0"/>
              <c:layout>
                <c:manualLayout>
                  <c:x val="-8.1741511180335943E-3"/>
                  <c:y val="1.3294692330125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A5C-42B1-AC9E-877172DF5D3D}"/>
                </c:ext>
              </c:extLst>
            </c:dLbl>
            <c:dLbl>
              <c:idx val="1"/>
              <c:layout>
                <c:manualLayout>
                  <c:x val="6.1088851138684931E-2"/>
                  <c:y val="-6.67129629629629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A5C-42B1-AC9E-877172DF5D3D}"/>
                </c:ext>
              </c:extLst>
            </c:dLbl>
            <c:dLbl>
              <c:idx val="2"/>
              <c:layout>
                <c:manualLayout>
                  <c:x val="1.4151920450049887E-3"/>
                  <c:y val="4.389034703995334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A5C-42B1-AC9E-877172DF5D3D}"/>
                </c:ext>
              </c:extLst>
            </c:dLbl>
            <c:dLbl>
              <c:idx val="3"/>
              <c:layout>
                <c:manualLayout>
                  <c:x val="-3.0265251510906647E-2"/>
                  <c:y val="3.1260917596737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A5C-42B1-AC9E-877172DF5D3D}"/>
                </c:ext>
              </c:extLst>
            </c:dLbl>
            <c:dLbl>
              <c:idx val="4"/>
              <c:layout>
                <c:manualLayout>
                  <c:x val="-3.6169388247646959E-3"/>
                  <c:y val="-2.08942839126691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A5C-42B1-AC9E-877172DF5D3D}"/>
                </c:ext>
              </c:extLst>
            </c:dLbl>
            <c:dLbl>
              <c:idx val="5"/>
              <c:layout>
                <c:manualLayout>
                  <c:x val="-8.251811346293085E-2"/>
                  <c:y val="1.157407407407407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3A5C-42B1-AC9E-877172DF5D3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Sheet7!$B$33:$B$38</c:f>
              <c:strCache>
                <c:ptCount val="6"/>
                <c:pt idx="0">
                  <c:v>Structure</c:v>
                </c:pt>
                <c:pt idx="1">
                  <c:v>Propulsion</c:v>
                </c:pt>
                <c:pt idx="2">
                  <c:v>Power</c:v>
                </c:pt>
                <c:pt idx="3">
                  <c:v>Avionics</c:v>
                </c:pt>
                <c:pt idx="4">
                  <c:v>Thermal Protection</c:v>
                </c:pt>
                <c:pt idx="5">
                  <c:v>Other</c:v>
                </c:pt>
              </c:strCache>
            </c:strRef>
          </c:cat>
          <c:val>
            <c:numRef>
              <c:f>Sheet7!$N$33:$N$38</c:f>
              <c:numCache>
                <c:formatCode>0.0%</c:formatCode>
                <c:ptCount val="6"/>
                <c:pt idx="0">
                  <c:v>0.2756065027505068</c:v>
                </c:pt>
                <c:pt idx="1">
                  <c:v>0.33656889746635571</c:v>
                </c:pt>
                <c:pt idx="2">
                  <c:v>7.5969434172969447E-2</c:v>
                </c:pt>
                <c:pt idx="3">
                  <c:v>8.8006031540638602E-2</c:v>
                </c:pt>
                <c:pt idx="4">
                  <c:v>0.12981427818868393</c:v>
                </c:pt>
                <c:pt idx="5">
                  <c:v>9.4034855880845494E-2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A5C-42B1-AC9E-877172DF5D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1683370785926694"/>
          <c:y val="5.439692059974547E-2"/>
          <c:w val="0.35428679728240364"/>
          <c:h val="0.9181281909017420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>
                <a:solidFill>
                  <a:schemeClr val="tx1"/>
                </a:solidFill>
              </a:rPr>
              <a:t>Trade Off Results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Sheet5!$C$30:$C$34</c:f>
              <c:strCache>
                <c:ptCount val="5"/>
                <c:pt idx="0">
                  <c:v>MA1</c:v>
                </c:pt>
                <c:pt idx="1">
                  <c:v>MA2</c:v>
                </c:pt>
                <c:pt idx="2">
                  <c:v>MA3</c:v>
                </c:pt>
                <c:pt idx="3">
                  <c:v>MA4</c:v>
                </c:pt>
                <c:pt idx="4">
                  <c:v>MA5</c:v>
                </c:pt>
              </c:strCache>
            </c:strRef>
          </c:tx>
          <c:spPr>
            <a:solidFill>
              <a:srgbClr val="122372"/>
            </a:solidFill>
            <a:ln>
              <a:noFill/>
            </a:ln>
            <a:effectLst/>
          </c:spPr>
          <c:invertIfNegative val="0"/>
          <c:cat>
            <c:strRef>
              <c:f>Sheet5!$C$41:$C$45</c:f>
              <c:strCache>
                <c:ptCount val="5"/>
                <c:pt idx="0">
                  <c:v>1-stage Transfer</c:v>
                </c:pt>
                <c:pt idx="1">
                  <c:v>2-stage Transfer</c:v>
                </c:pt>
                <c:pt idx="2">
                  <c:v>3-stage Transfer</c:v>
                </c:pt>
                <c:pt idx="3">
                  <c:v>2-stage Electric Transfer</c:v>
                </c:pt>
                <c:pt idx="4">
                  <c:v>Old Fashioned Way</c:v>
                </c:pt>
              </c:strCache>
            </c:strRef>
          </c:cat>
          <c:val>
            <c:numRef>
              <c:f>Sheet5!$J$41:$J$45</c:f>
              <c:numCache>
                <c:formatCode>0.00</c:formatCode>
                <c:ptCount val="5"/>
                <c:pt idx="0">
                  <c:v>50.823942135669071</c:v>
                </c:pt>
                <c:pt idx="1">
                  <c:v>67.869780144619867</c:v>
                </c:pt>
                <c:pt idx="2">
                  <c:v>63.182698877207763</c:v>
                </c:pt>
                <c:pt idx="3">
                  <c:v>60.701934945229723</c:v>
                </c:pt>
                <c:pt idx="4">
                  <c:v>38.078864752553187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4B-4D05-B3D1-D033C6E1EE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8"/>
        <c:axId val="393211352"/>
        <c:axId val="393210040"/>
      </c:barChart>
      <c:catAx>
        <c:axId val="3932113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210040"/>
        <c:crosses val="autoZero"/>
        <c:auto val="1"/>
        <c:lblAlgn val="ctr"/>
        <c:lblOffset val="100"/>
        <c:noMultiLvlLbl val="0"/>
      </c:catAx>
      <c:valAx>
        <c:axId val="3932100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600">
                    <a:solidFill>
                      <a:schemeClr val="tx1"/>
                    </a:solidFill>
                  </a:rPr>
                  <a:t>Normalised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211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0.21801</cdr:x>
      <cdr:y>0.86467</cdr:y>
    </cdr:from>
    <cdr:to>
      <cdr:x>0.2948</cdr:x>
      <cdr:y>0.92598</cdr:y>
    </cdr:to>
    <cdr:sp macro="" textlink="">
      <cdr:nvSpPr>
        <cdr:cNvPr id="2" name="TextBox 18">
          <a:extLst xmlns:a="http://schemas.openxmlformats.org/drawingml/2006/main">
            <a:ext uri="{FF2B5EF4-FFF2-40B4-BE49-F238E27FC236}">
              <a16:creationId xmlns:a16="http://schemas.microsoft.com/office/drawing/2014/main" id="{9CF43510-4CA1-1492-1C43-E16BE241CB10}"/>
            </a:ext>
          </a:extLst>
        </cdr:cNvPr>
        <cdr:cNvSpPr txBox="1"/>
      </cdr:nvSpPr>
      <cdr:spPr>
        <a:xfrm xmlns:a="http://schemas.openxmlformats.org/drawingml/2006/main">
          <a:off x="1974763" y="5208908"/>
          <a:ext cx="695575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GB" dirty="0" err="1"/>
            <a:t>m</a:t>
          </a:r>
          <a:r>
            <a:rPr lang="en-GB" baseline="-25000" dirty="0" err="1"/>
            <a:t>p,req</a:t>
          </a:r>
          <a:endParaRPr lang="en-GB" dirty="0"/>
        </a:p>
      </cdr:txBody>
    </cdr:sp>
  </cdr:relSizeAnchor>
  <cdr:relSizeAnchor xmlns:cdr="http://schemas.openxmlformats.org/drawingml/2006/chartDrawing">
    <cdr:from>
      <cdr:x>0.01476</cdr:x>
      <cdr:y>0.57802</cdr:y>
    </cdr:from>
    <cdr:to>
      <cdr:x>0.05553</cdr:x>
      <cdr:y>0.68843</cdr:y>
    </cdr:to>
    <cdr:sp macro="" textlink="">
      <cdr:nvSpPr>
        <cdr:cNvPr id="3" name="TextBox 17">
          <a:extLst xmlns:a="http://schemas.openxmlformats.org/drawingml/2006/main">
            <a:ext uri="{FF2B5EF4-FFF2-40B4-BE49-F238E27FC236}">
              <a16:creationId xmlns:a16="http://schemas.microsoft.com/office/drawing/2014/main" id="{10BCC177-C360-000D-8EA5-8C6C9E400142}"/>
            </a:ext>
          </a:extLst>
        </cdr:cNvPr>
        <cdr:cNvSpPr txBox="1"/>
      </cdr:nvSpPr>
      <cdr:spPr>
        <a:xfrm xmlns:a="http://schemas.openxmlformats.org/drawingml/2006/main" rot="16200000">
          <a:off x="-14213" y="3629961"/>
          <a:ext cx="665118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l-GR" dirty="0"/>
            <a:t>Δ</a:t>
          </a:r>
          <a:r>
            <a:rPr lang="en-GB" dirty="0" err="1"/>
            <a:t>v</a:t>
          </a:r>
          <a:r>
            <a:rPr lang="en-GB" baseline="-25000" dirty="0" err="1"/>
            <a:t>req</a:t>
          </a:r>
          <a:r>
            <a:rPr lang="en-GB" baseline="-25000" dirty="0"/>
            <a:t>.</a:t>
          </a:r>
          <a:endParaRPr lang="en-GB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02FFB7-6C2D-48BF-B41D-7F8A2712FBBB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99AA5C-9EEC-4903-A03A-752BE56560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409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Skip over last years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9AA5C-9EEC-4903-A03A-752BE565604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099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Brush over the figures. Say the range.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9AA5C-9EEC-4903-A03A-752BE565604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047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Brush over Cargo to the ISS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9AA5C-9EEC-4903-A03A-752BE565604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797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3641622bbd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4" name="Google Shape;654;g13641622bbd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5" name="Google Shape;655;g13641622bbd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3022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3641622bbd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4" name="Google Shape;654;g13641622bbd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GATHER SIZING RULES FOR MASS POWER AND DATA BUDGET OF PLANETARY EXPLORATION 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 TRADE-OFF 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 THE SIZING RULES ON THE LAVA TUBES MISSION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WRITE 2 IAC PAPERS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 TO HUMANS?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655" name="Google Shape;655;g13641622bbd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3641622bbd_2_2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g13641622bbd_2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BBA2D-EB26-4ED2-7566-5A1890CC4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E01364-A5CE-2336-A9FF-4B6959693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49FDE-E417-67C9-7AF0-CFF6C6C56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E330-B4D2-4CAE-AB82-788C916ADFF7}" type="datetime1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65DB3-13E6-272A-85CA-A153F65EF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AC9C4-AC5D-8902-6BE5-ED2F0E40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C9B6-7DFC-4508-819F-2D0DECC990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154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76A85-FC52-71F9-6AD0-61CF8158C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7E487F-9876-9709-6B9A-8531169AD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79948-C10B-0003-230B-9B52C5403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1F76C-8792-4843-8CAC-2206D04F87DC}" type="datetime1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AB489-80FA-2797-C24D-F7BB4EEE5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32B94-4FA5-687B-83D2-BFCA5EC90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C9B6-7DFC-4508-819F-2D0DECC990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3895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904D35-8FB9-FB85-D691-5274361534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52763-2F18-C14F-CBE3-D7FFD540E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48B6F-5B4C-2141-1F62-3BB55AB5B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64633-83B6-467C-9B2B-37AF89D78A00}" type="datetime1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647F9-A43C-8744-285E-896BDA5A3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34F01-D655-D5FA-79D0-F26297C5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C9B6-7DFC-4508-819F-2D0DECC990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715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">
  <p:cSld name="Fi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6600" y="5084247"/>
            <a:ext cx="1716329" cy="104150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8"/>
          <p:cNvSpPr/>
          <p:nvPr/>
        </p:nvSpPr>
        <p:spPr>
          <a:xfrm>
            <a:off x="1206500" y="3225800"/>
            <a:ext cx="3874779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22372"/>
                </a:solidFill>
                <a:latin typeface="Arial"/>
                <a:ea typeface="Arial"/>
                <a:cs typeface="Arial"/>
                <a:sym typeface="Arial"/>
              </a:rPr>
              <a:t>Institut Supérieur de l’Aéronautique et de l’Espace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rgbClr val="B1B3B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B1B3B4"/>
                </a:solidFill>
                <a:latin typeface="Arial"/>
                <a:ea typeface="Arial"/>
                <a:cs typeface="Arial"/>
                <a:sym typeface="Arial"/>
              </a:rPr>
              <a:t>10, avenue Edouard Belin – BP 54032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B1B3B4"/>
                </a:solidFill>
                <a:latin typeface="Arial"/>
                <a:ea typeface="Arial"/>
                <a:cs typeface="Arial"/>
                <a:sym typeface="Arial"/>
              </a:rPr>
              <a:t>31055 Toulouse Cedex 4 – France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B1B3B4"/>
                </a:solidFill>
                <a:latin typeface="Arial"/>
                <a:ea typeface="Arial"/>
                <a:cs typeface="Arial"/>
                <a:sym typeface="Arial"/>
              </a:rPr>
              <a:t>T +33 5 61 33 80 80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ED00"/>
                </a:solidFill>
                <a:latin typeface="Georgia"/>
                <a:ea typeface="Georgia"/>
                <a:cs typeface="Georgia"/>
                <a:sym typeface="Georgia"/>
              </a:rPr>
              <a:t>www.isae-supaero.fr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4518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D1A1-5F69-4A5A-8C48-F91C4287C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0F489C-47A4-4FCA-84E3-AFC989AAF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93282-C56B-4EFC-B68C-8A0E4FA14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BCF0-FBC5-4C6D-86A4-1910F422E7B1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98B78-F6E7-4FE7-8D81-991CFACE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64A4D-B366-438A-ABEC-EE1E7482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A6B3-1ABF-4DAB-AB95-979FAF5A02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65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AAB07-005F-46CA-9486-9B914AF5B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B1AF5-F898-4EEF-88F3-1DF853854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8D011-97D4-41DA-9EDE-834BE4B8A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BCF0-FBC5-4C6D-86A4-1910F422E7B1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5556-9905-4870-896D-62E8BE2FB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127AC-CB1D-43C6-935A-D2F367155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A6B3-1ABF-4DAB-AB95-979FAF5A02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312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967F4-614D-4C9B-A557-261577199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2CF0-B4E1-48C4-B196-3E324473F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9A1B7-227A-4C93-8453-327160BB6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BCF0-FBC5-4C6D-86A4-1910F422E7B1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8B61A-7D02-4558-9F0A-D83F526F7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21D0D-EB56-449B-9769-630C6FC10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A6B3-1ABF-4DAB-AB95-979FAF5A02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770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03B8D-A339-4B7A-89A4-C63B069C0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8D00A-8671-4122-9B2B-68496DCF05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AC387-26BB-4232-BBE9-06EA03BC6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EB326-3B36-4F73-B0A0-D142E7729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BCF0-FBC5-4C6D-86A4-1910F422E7B1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132B3-7A49-466E-93E6-D131363D5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0797C-826D-4494-90EF-3B1EB3241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A6B3-1ABF-4DAB-AB95-979FAF5A02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3089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DB917-CB26-479C-AE86-B61187A62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DA67E-3101-490D-9B9B-50AAE441E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DBE43-7909-4C22-8794-BA097425C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9617D-844D-426E-A503-797036B9F8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49F74-6FA0-436C-B789-7D6370FA5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778AB6-09B0-4F1A-AD5C-7E6220161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BCF0-FBC5-4C6D-86A4-1910F422E7B1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E74C1F-6758-480A-88C2-DEE559709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B2FEE3-B546-464C-8143-49D467441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A6B3-1ABF-4DAB-AB95-979FAF5A02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2475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F6BA9-C275-4D0C-A7DE-3829C5756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29197F-8A4B-4E46-BEF8-224E970BD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BCF0-FBC5-4C6D-86A4-1910F422E7B1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3672A-5B58-4521-BA97-BCD4BC059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EEA14-9E2F-4B5F-A06C-2870A03CB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A6B3-1ABF-4DAB-AB95-979FAF5A02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729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A17412-DFAA-4591-8F72-75D689168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BCF0-FBC5-4C6D-86A4-1910F422E7B1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9F6DEE-1D32-4058-8B4D-84DC19693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4B985-6941-46DC-9116-049F1F83F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A6B3-1ABF-4DAB-AB95-979FAF5A02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652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B887F-20E0-B7E0-4B51-89D02DD9D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4E045-0AC4-EDC0-5C3E-C1CB6396A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1A31F-AE96-A0EC-E5DC-17C735DC9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B35A-4CA4-46EA-B4DE-5152AFB0300C}" type="datetime1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06801-2581-CD3A-810F-D7A7F69AE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2BDE2-A17C-4DC4-0DEE-D377C1B72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0"/>
            </a:lvl1pPr>
          </a:lstStyle>
          <a:p>
            <a:fld id="{E3BCC9B6-7DFC-4508-819F-2D0DECC9902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2110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75BA3-7B8C-42AA-8062-A152381F3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BC992-B98F-43EF-B81D-C69553CA8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B72D0-475C-4FA1-AC58-208782379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D1F2C-D6F8-4487-A5F0-F0B2899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BCF0-FBC5-4C6D-86A4-1910F422E7B1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C5E53-7940-403E-AF91-F958DE3E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651ED-B586-4DE1-84EF-778EE0237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A6B3-1ABF-4DAB-AB95-979FAF5A02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213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32B1-38E0-42C4-B1D9-C89E62787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8403CE-4926-4D67-B38D-9A30ED9E60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28F58-B3A1-4712-A33A-38E0753F7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2D16E-97CF-48CE-91D1-967B12B1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BCF0-FBC5-4C6D-86A4-1910F422E7B1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25EE26-536E-4D8C-9549-93FF67845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C42C7-2CEE-40A7-90A4-ABD02D2CB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A6B3-1ABF-4DAB-AB95-979FAF5A02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656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EA5E7-37CF-4E47-ADA9-80E13A18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4AC3A-CEB4-472A-8828-BCF336DAB9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A7C3E-D5DB-4C9E-860B-8F2B57F9F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BCF0-FBC5-4C6D-86A4-1910F422E7B1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31F0C-B4EB-459C-806E-DFBA0A781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1BF32-99E8-4AE0-8C6B-49222DCD8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A6B3-1ABF-4DAB-AB95-979FAF5A02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6595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A77F2B-C485-49A4-BB6A-220A70B5D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BDE077-6AC3-4687-9FE2-55423F808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2E862-BFAF-40C1-AC05-26426BE6A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BCF0-FBC5-4C6D-86A4-1910F422E7B1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B8234-7AD3-4CAE-8ECC-9643266D7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97A57-6F0E-4324-A323-D6C9D486A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A6B3-1ABF-4DAB-AB95-979FAF5A02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264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2A72-27C4-075A-662C-221E00F1B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8207C-7B0A-03B3-6E73-6A940731E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64236-5F7A-4C5E-E0F8-4288CBC06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F5B2-19A6-4EC4-A633-2FFDDB0DCEA0}" type="datetime1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BE1AA-CEDF-FF32-6853-FA8B53B3D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0445-381A-1F53-DC7B-103C3CBA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C9B6-7DFC-4508-819F-2D0DECC990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719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A2696-B950-E27C-32E6-C0507CA0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7DF16-89D8-6755-232F-F826629B7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2216E-48E8-1EE6-64DA-70A4ECD52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4F28A-973A-50F2-545D-E4C27C7BF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7C06-B205-4FDB-9D9C-E94528CA9C25}" type="datetime1">
              <a:rPr lang="en-GB" smtClean="0"/>
              <a:t>01/04/2023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5C1CF2-34C2-21A8-13D5-4649AD39E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0B2D3-3420-B6B9-AE35-86135133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C9B6-7DFC-4508-819F-2D0DECC990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87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8E43C-AACD-2DEE-56A1-8A2CF1D99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75F7C-556A-838E-24DF-0BDF3F44A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F8EF24-EA6A-477D-FA58-97907A5CE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BDEA0F-BB80-DD4F-B091-CF8B667BFD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DBF48E-F05A-4952-9353-0CD81DB6AE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9D3E4-B9B6-27EC-A53C-C624D4E17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7855-BB0D-43C0-AD6B-99B46ADC8C6E}" type="datetime1">
              <a:rPr lang="en-GB" smtClean="0"/>
              <a:t>01/04/2023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196205-6F0B-30D4-3EDB-BB112108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132140-3FEF-2FCD-BD1A-4F3280CAB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C9B6-7DFC-4508-819F-2D0DECC990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535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A11C3-E188-61CF-0CB4-6DC57324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6C8AA0-C87A-9B48-D8ED-E44AD6414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CF53D-04A5-448C-A3AC-49015BC08988}" type="datetime1">
              <a:rPr lang="en-GB" smtClean="0"/>
              <a:t>01/04/2023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64E440-3895-1496-617E-3F93E3CD2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2EF93-1A5C-F922-0F19-AADD6716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C9B6-7DFC-4508-819F-2D0DECC990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110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4FF717-B82A-0137-0AEC-F9024EB96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A6CAC-A053-4638-95BF-6DA965E6914C}" type="datetime1">
              <a:rPr lang="en-GB" smtClean="0"/>
              <a:t>01/04/2023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115DC3-D69B-4D96-84FD-215B4EE1A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B2D8A-3D71-FBF6-B21A-47B3274F6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C9B6-7DFC-4508-819F-2D0DECC990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341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0AEB-2943-7AC7-4294-AA50DBE9F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8C724-C7CC-8E34-CA47-1E76037F3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EF6C5-38DB-E9C1-F73B-6EEA0C7AC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B3881-4906-73A4-6FB0-0DD0B145E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0B9A9-D232-40B1-B90E-26944BB63DB4}" type="datetime1">
              <a:rPr lang="en-GB" smtClean="0"/>
              <a:t>01/04/2023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D6054-E11D-C8F7-D5DE-49EB83D9B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89817-D691-193E-591B-90888C9E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C9B6-7DFC-4508-819F-2D0DECC990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14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7112-192B-FC92-4096-3794C1892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10B4B6-9AB5-705C-0E3F-0ADB6C41A8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F0590-25F0-A376-4EC3-CC04CA2C8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B132C-F2BA-BD80-0BC3-A0E6F0504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D34F-2350-4733-80BA-0305833DE893}" type="datetime1">
              <a:rPr lang="en-GB" smtClean="0"/>
              <a:t>01/04/2023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95112-97B6-1889-3799-32E234DEA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0EEBF-B9E2-2D2B-0D41-58E1C2F2F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C9B6-7DFC-4508-819F-2D0DECC990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08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8A8BF-0FA2-ACD9-E5E9-8EC4ED944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17C5B-3DB9-707B-766E-58EC000E6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71933-A098-817A-0137-821CD3902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4C777-5E00-41D4-9F12-438905F601B9}" type="datetime1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5202D-B478-2410-BEDA-3CADD35D0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B9070-E8F8-4C11-0998-6D678142F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tx1"/>
                </a:solidFill>
              </a:defRPr>
            </a:lvl1pPr>
          </a:lstStyle>
          <a:p>
            <a:fld id="{E3BCC9B6-7DFC-4508-819F-2D0DECC9902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3945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CFFDD8-EE54-4C48-A176-45D4DFB28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35799-4720-45E8-BE93-97F78DE09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FC9AC-C7E2-46D3-AC04-E811706C1F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DBCF0-FBC5-4C6D-86A4-1910F422E7B1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DE39F-5859-4711-9F79-93C8F35D9A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E02E5-78AF-41F0-82D9-DC940F421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4A6B3-1ABF-4DAB-AB95-979FAF5A02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156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endParaRPr/>
          </a:p>
        </p:txBody>
      </p:sp>
      <p:sp>
        <p:nvSpPr>
          <p:cNvPr id="431" name="Google Shape;431;p5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432" name="Google Shape;432;p54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4"/>
          <p:cNvSpPr txBox="1"/>
          <p:nvPr/>
        </p:nvSpPr>
        <p:spPr>
          <a:xfrm>
            <a:off x="68719" y="2736215"/>
            <a:ext cx="8194338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en-GB" sz="3200" b="0" i="0" u="none" strike="noStrike" baseline="0" dirty="0">
                <a:solidFill>
                  <a:schemeClr val="bg1"/>
                </a:solidFill>
                <a:latin typeface="Georgia" panose="02040502050405020303" pitchFamily="18" charset="0"/>
              </a:rPr>
              <a:t>Low-Cost Uncrewed Lunar Landers: Mission Design and Feasibility Assessment</a:t>
            </a:r>
            <a:endParaRPr sz="4800" b="1" dirty="0">
              <a:solidFill>
                <a:schemeClr val="bg1"/>
              </a:solidFill>
              <a:latin typeface="Georgia" panose="02040502050405020303" pitchFamily="18" charset="0"/>
              <a:ea typeface="Georgia"/>
              <a:cs typeface="Georgia"/>
              <a:sym typeface="Georgia"/>
            </a:endParaRPr>
          </a:p>
        </p:txBody>
      </p:sp>
      <p:cxnSp>
        <p:nvCxnSpPr>
          <p:cNvPr id="434" name="Google Shape;434;p54"/>
          <p:cNvCxnSpPr/>
          <p:nvPr/>
        </p:nvCxnSpPr>
        <p:spPr>
          <a:xfrm rot="10800000" flipH="1">
            <a:off x="-97277" y="3989151"/>
            <a:ext cx="8327282" cy="5715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5" name="Google Shape;435;p54"/>
          <p:cNvSpPr txBox="1"/>
          <p:nvPr/>
        </p:nvSpPr>
        <p:spPr>
          <a:xfrm>
            <a:off x="1152853" y="4432203"/>
            <a:ext cx="6404043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Conall DE PAOR – MAE 2</a:t>
            </a:r>
            <a:endParaRPr sz="2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6" name="Google Shape;436;p54"/>
          <p:cNvSpPr txBox="1"/>
          <p:nvPr/>
        </p:nvSpPr>
        <p:spPr>
          <a:xfrm>
            <a:off x="654994" y="3962765"/>
            <a:ext cx="631325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Final </a:t>
            </a:r>
            <a:r>
              <a:rPr lang="en-US" sz="32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Presentation</a:t>
            </a:r>
            <a:endParaRPr sz="3600" b="1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C40CD3-18E6-418B-E826-21FAFD39F62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314043" y="3368068"/>
            <a:ext cx="9361120" cy="2945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4689AD6-752C-A4C4-BE1B-B8198C8387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43849" y="5123887"/>
            <a:ext cx="10986805" cy="464683"/>
          </a:xfrm>
          <a:prstGeom prst="rect">
            <a:avLst/>
          </a:prstGeom>
          <a:solidFill>
            <a:srgbClr val="152A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B4858E-34E4-57EC-B031-BEEC24D711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43849" y="548039"/>
            <a:ext cx="10988493" cy="46468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28EB79-06EA-0637-2E3C-92BB8715A5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9656" y="388304"/>
            <a:ext cx="772322" cy="784153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43CEEB-74CD-04F4-196C-F6219D8BBF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9656" y="4964152"/>
            <a:ext cx="772322" cy="784153"/>
          </a:xfrm>
          <a:prstGeom prst="ellipse">
            <a:avLst/>
          </a:prstGeom>
          <a:solidFill>
            <a:srgbClr val="152A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ECEF93-79F3-12CF-5C46-6179028ACEC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394486" y="2187429"/>
            <a:ext cx="9135605" cy="2296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589DAF-BCCD-B710-F1FF-77834E9187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300839" y="4457873"/>
            <a:ext cx="9366173" cy="27310"/>
          </a:xfrm>
          <a:prstGeom prst="line">
            <a:avLst/>
          </a:prstGeom>
          <a:ln w="38100">
            <a:solidFill>
              <a:srgbClr val="152A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29378E-F96A-A0ED-890A-87EA4F71F01D}"/>
              </a:ext>
            </a:extLst>
          </p:cNvPr>
          <p:cNvCxnSpPr>
            <a:cxnSpLocks/>
          </p:cNvCxnSpPr>
          <p:nvPr/>
        </p:nvCxnSpPr>
        <p:spPr>
          <a:xfrm flipV="1">
            <a:off x="1401318" y="4454445"/>
            <a:ext cx="684539" cy="669261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2DC5B1-E012-A481-2860-80E7586509AF}"/>
              </a:ext>
            </a:extLst>
          </p:cNvPr>
          <p:cNvCxnSpPr>
            <a:cxnSpLocks/>
          </p:cNvCxnSpPr>
          <p:nvPr/>
        </p:nvCxnSpPr>
        <p:spPr>
          <a:xfrm>
            <a:off x="2085857" y="4466146"/>
            <a:ext cx="1115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FD1359-CCE5-E013-DE27-437A84D7A55B}"/>
              </a:ext>
            </a:extLst>
          </p:cNvPr>
          <p:cNvCxnSpPr>
            <a:cxnSpLocks/>
          </p:cNvCxnSpPr>
          <p:nvPr/>
        </p:nvCxnSpPr>
        <p:spPr>
          <a:xfrm flipV="1">
            <a:off x="3207136" y="1035576"/>
            <a:ext cx="2206693" cy="3430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6B5DEA4-0A73-3C39-1662-8324D343E5D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5817" y="1947387"/>
            <a:ext cx="665234" cy="480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bg2">
                    <a:lumMod val="50000"/>
                  </a:schemeClr>
                </a:solidFill>
              </a:rPr>
              <a:t>LLO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98CA7B5-0827-7231-B75B-9484ABD647C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1019" y="4204034"/>
            <a:ext cx="747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152AF3"/>
                </a:solidFill>
              </a:rPr>
              <a:t>LEO</a:t>
            </a:r>
            <a:endParaRPr lang="en-GB" sz="2400" b="1" dirty="0">
              <a:solidFill>
                <a:srgbClr val="152AF3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B4438F8-A2CE-A5C0-F71D-E025D051F480}"/>
              </a:ext>
            </a:extLst>
          </p:cNvPr>
          <p:cNvCxnSpPr>
            <a:cxnSpLocks/>
          </p:cNvCxnSpPr>
          <p:nvPr/>
        </p:nvCxnSpPr>
        <p:spPr>
          <a:xfrm>
            <a:off x="2088340" y="3818037"/>
            <a:ext cx="0" cy="233758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70A243A-5AD9-6D7B-2A6E-A0E43D6CDC98}"/>
              </a:ext>
            </a:extLst>
          </p:cNvPr>
          <p:cNvCxnSpPr>
            <a:cxnSpLocks/>
          </p:cNvCxnSpPr>
          <p:nvPr/>
        </p:nvCxnSpPr>
        <p:spPr>
          <a:xfrm>
            <a:off x="1378520" y="5085896"/>
            <a:ext cx="0" cy="1031916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466C058-9C48-A347-CFB3-0D09C49705FD}"/>
              </a:ext>
            </a:extLst>
          </p:cNvPr>
          <p:cNvCxnSpPr>
            <a:cxnSpLocks/>
          </p:cNvCxnSpPr>
          <p:nvPr/>
        </p:nvCxnSpPr>
        <p:spPr>
          <a:xfrm>
            <a:off x="3224205" y="3854373"/>
            <a:ext cx="0" cy="2362706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148469-00CA-938C-0089-33A734979C31}"/>
              </a:ext>
            </a:extLst>
          </p:cNvPr>
          <p:cNvCxnSpPr>
            <a:cxnSpLocks/>
          </p:cNvCxnSpPr>
          <p:nvPr/>
        </p:nvCxnSpPr>
        <p:spPr>
          <a:xfrm>
            <a:off x="5413829" y="988635"/>
            <a:ext cx="0" cy="522844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988A373-606E-F0EE-C85B-D01AD40DD248}"/>
              </a:ext>
            </a:extLst>
          </p:cNvPr>
          <p:cNvCxnSpPr>
            <a:cxnSpLocks/>
          </p:cNvCxnSpPr>
          <p:nvPr/>
        </p:nvCxnSpPr>
        <p:spPr>
          <a:xfrm>
            <a:off x="6669160" y="988635"/>
            <a:ext cx="0" cy="517431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2C4B928-30C7-5DBD-7B03-553430D6F627}"/>
              </a:ext>
            </a:extLst>
          </p:cNvPr>
          <p:cNvCxnSpPr>
            <a:cxnSpLocks/>
          </p:cNvCxnSpPr>
          <p:nvPr/>
        </p:nvCxnSpPr>
        <p:spPr>
          <a:xfrm>
            <a:off x="9946008" y="1035576"/>
            <a:ext cx="1688" cy="5120046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E44ACCF-D765-5785-3C58-F7B2EE451AB4}"/>
              </a:ext>
            </a:extLst>
          </p:cNvPr>
          <p:cNvCxnSpPr>
            <a:cxnSpLocks/>
          </p:cNvCxnSpPr>
          <p:nvPr/>
        </p:nvCxnSpPr>
        <p:spPr>
          <a:xfrm>
            <a:off x="8801872" y="1066654"/>
            <a:ext cx="0" cy="5088967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C4428CC8-36D9-FBD9-8FE1-11C39D664A8C}"/>
              </a:ext>
            </a:extLst>
          </p:cNvPr>
          <p:cNvSpPr txBox="1"/>
          <p:nvPr/>
        </p:nvSpPr>
        <p:spPr>
          <a:xfrm>
            <a:off x="1337867" y="5649290"/>
            <a:ext cx="791609" cy="3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/>
              <a:t>Launch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3C0384-74CD-7C6E-B34C-857769831D54}"/>
              </a:ext>
            </a:extLst>
          </p:cNvPr>
          <p:cNvSpPr txBox="1"/>
          <p:nvPr/>
        </p:nvSpPr>
        <p:spPr>
          <a:xfrm>
            <a:off x="3597788" y="5660599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TLI + Landing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39E43EC-98CA-4CBE-7FF6-E6A6DE6B34C3}"/>
              </a:ext>
            </a:extLst>
          </p:cNvPr>
          <p:cNvSpPr txBox="1"/>
          <p:nvPr/>
        </p:nvSpPr>
        <p:spPr>
          <a:xfrm>
            <a:off x="6817307" y="5680826"/>
            <a:ext cx="173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Take-off + TEI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1184E14-9D7B-BD9B-2E42-1231470E6F02}"/>
              </a:ext>
            </a:extLst>
          </p:cNvPr>
          <p:cNvSpPr txBox="1"/>
          <p:nvPr/>
        </p:nvSpPr>
        <p:spPr>
          <a:xfrm>
            <a:off x="9979880" y="1198033"/>
            <a:ext cx="204402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u="sng" dirty="0">
                <a:solidFill>
                  <a:srgbClr val="FF0000"/>
                </a:solidFill>
              </a:rPr>
              <a:t>Legend</a:t>
            </a:r>
          </a:p>
          <a:p>
            <a:r>
              <a:rPr lang="en-GB" sz="1200" dirty="0"/>
              <a:t>     = payload</a:t>
            </a:r>
          </a:p>
          <a:p>
            <a:r>
              <a:rPr lang="en-GB" sz="1200" dirty="0"/>
              <a:t>           = transfer and landing vehicle</a:t>
            </a:r>
          </a:p>
        </p:txBody>
      </p:sp>
      <p:sp>
        <p:nvSpPr>
          <p:cNvPr id="112" name="Left Brace 111">
            <a:extLst>
              <a:ext uri="{FF2B5EF4-FFF2-40B4-BE49-F238E27FC236}">
                <a16:creationId xmlns:a16="http://schemas.microsoft.com/office/drawing/2014/main" id="{7DE6FDD6-E777-0264-5671-37614D9A1EFD}"/>
              </a:ext>
            </a:extLst>
          </p:cNvPr>
          <p:cNvSpPr>
            <a:spLocks/>
          </p:cNvSpPr>
          <p:nvPr/>
        </p:nvSpPr>
        <p:spPr>
          <a:xfrm rot="16200000">
            <a:off x="5471920" y="1859451"/>
            <a:ext cx="338884" cy="860698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DB5AB21-2158-C557-5415-07E08B8BFB7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947682" y="6316608"/>
            <a:ext cx="287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Mission Architecture Phases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4552B30-70A3-D7A1-A494-17BA3AC2FD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02701" y="-28935"/>
            <a:ext cx="3586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MA 1. 1-Stage-Transfer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AA137-79F1-189E-9951-6374C925A9D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4398" y="3129638"/>
            <a:ext cx="1103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bg2">
                    <a:lumMod val="50000"/>
                  </a:schemeClr>
                </a:solidFill>
              </a:rPr>
              <a:t>LOP-G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1A08746-1545-91E4-C465-D04340B6C598}"/>
              </a:ext>
            </a:extLst>
          </p:cNvPr>
          <p:cNvCxnSpPr>
            <a:cxnSpLocks/>
          </p:cNvCxnSpPr>
          <p:nvPr/>
        </p:nvCxnSpPr>
        <p:spPr>
          <a:xfrm flipH="1" flipV="1">
            <a:off x="6669160" y="1031640"/>
            <a:ext cx="2132712" cy="34379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7B32C99-B4F7-C69C-1D9F-D6DE45C3C49B}"/>
              </a:ext>
            </a:extLst>
          </p:cNvPr>
          <p:cNvCxnSpPr>
            <a:cxnSpLocks/>
          </p:cNvCxnSpPr>
          <p:nvPr/>
        </p:nvCxnSpPr>
        <p:spPr>
          <a:xfrm>
            <a:off x="8829257" y="4453004"/>
            <a:ext cx="1115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DFB1C6D-82EA-A4E9-8AEC-F32D661E0905}"/>
              </a:ext>
            </a:extLst>
          </p:cNvPr>
          <p:cNvSpPr txBox="1"/>
          <p:nvPr/>
        </p:nvSpPr>
        <p:spPr>
          <a:xfrm>
            <a:off x="1176848" y="4555200"/>
            <a:ext cx="981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🚀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3A20DE9-DCB9-558D-8179-30AB5758D3E1}"/>
              </a:ext>
            </a:extLst>
          </p:cNvPr>
          <p:cNvGrpSpPr/>
          <p:nvPr/>
        </p:nvGrpSpPr>
        <p:grpSpPr>
          <a:xfrm rot="8310189">
            <a:off x="5909687" y="1024596"/>
            <a:ext cx="431677" cy="633198"/>
            <a:chOff x="3626927" y="2613860"/>
            <a:chExt cx="431677" cy="633198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08FF987-2F01-3244-4150-11EB4DC1E97D}"/>
                </a:ext>
              </a:extLst>
            </p:cNvPr>
            <p:cNvSpPr/>
            <p:nvPr/>
          </p:nvSpPr>
          <p:spPr>
            <a:xfrm rot="18718652">
              <a:off x="3649641" y="2797040"/>
              <a:ext cx="592143" cy="2257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TLV</a:t>
              </a:r>
            </a:p>
          </p:txBody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4C1CC21D-E0D4-ADDC-8B68-B3362755CFAD}"/>
                </a:ext>
              </a:extLst>
            </p:cNvPr>
            <p:cNvSpPr/>
            <p:nvPr/>
          </p:nvSpPr>
          <p:spPr>
            <a:xfrm rot="2518652">
              <a:off x="3626927" y="3084604"/>
              <a:ext cx="103588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id="{D2065D1F-E755-1596-7391-64DD18BCBFFC}"/>
                </a:ext>
              </a:extLst>
            </p:cNvPr>
            <p:cNvSpPr/>
            <p:nvPr/>
          </p:nvSpPr>
          <p:spPr>
            <a:xfrm rot="2518652">
              <a:off x="3700447" y="3150749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Isosceles Triangle 102">
              <a:extLst>
                <a:ext uri="{FF2B5EF4-FFF2-40B4-BE49-F238E27FC236}">
                  <a16:creationId xmlns:a16="http://schemas.microsoft.com/office/drawing/2014/main" id="{879356A0-C261-5F94-5572-21BA22B739FC}"/>
                </a:ext>
              </a:extLst>
            </p:cNvPr>
            <p:cNvSpPr/>
            <p:nvPr/>
          </p:nvSpPr>
          <p:spPr>
            <a:xfrm rot="13318271">
              <a:off x="3663688" y="3119286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99D76CF-BE9C-E8D5-E923-21010AA5BC02}"/>
              </a:ext>
            </a:extLst>
          </p:cNvPr>
          <p:cNvGrpSpPr/>
          <p:nvPr/>
        </p:nvGrpSpPr>
        <p:grpSpPr>
          <a:xfrm rot="21177566">
            <a:off x="3670870" y="2609848"/>
            <a:ext cx="431677" cy="633198"/>
            <a:chOff x="3626927" y="2613860"/>
            <a:chExt cx="431677" cy="633198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958F040-9ED7-D89C-4848-94E81D231E13}"/>
                </a:ext>
              </a:extLst>
            </p:cNvPr>
            <p:cNvSpPr/>
            <p:nvPr/>
          </p:nvSpPr>
          <p:spPr>
            <a:xfrm rot="18718652">
              <a:off x="3649641" y="2797040"/>
              <a:ext cx="592143" cy="2257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TLV</a:t>
              </a:r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45852A4A-5012-8F82-FC56-4234F46273E7}"/>
                </a:ext>
              </a:extLst>
            </p:cNvPr>
            <p:cNvSpPr/>
            <p:nvPr/>
          </p:nvSpPr>
          <p:spPr>
            <a:xfrm rot="2518652">
              <a:off x="3626927" y="3084604"/>
              <a:ext cx="103588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39021ED7-7A73-ED1C-593B-F2EBF964B7BA}"/>
                </a:ext>
              </a:extLst>
            </p:cNvPr>
            <p:cNvSpPr/>
            <p:nvPr/>
          </p:nvSpPr>
          <p:spPr>
            <a:xfrm rot="2518652">
              <a:off x="3700447" y="3150749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AB497679-5CA3-CB23-1C6A-CE0514D2D135}"/>
                </a:ext>
              </a:extLst>
            </p:cNvPr>
            <p:cNvSpPr/>
            <p:nvPr/>
          </p:nvSpPr>
          <p:spPr>
            <a:xfrm rot="13318271">
              <a:off x="3663688" y="3119286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FDAA979-0ABE-632A-56AF-BB2A7174C3A5}"/>
              </a:ext>
            </a:extLst>
          </p:cNvPr>
          <p:cNvGrpSpPr/>
          <p:nvPr/>
        </p:nvGrpSpPr>
        <p:grpSpPr>
          <a:xfrm rot="6397060">
            <a:off x="7785256" y="2314684"/>
            <a:ext cx="431677" cy="633198"/>
            <a:chOff x="3626927" y="2613860"/>
            <a:chExt cx="431677" cy="633198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0669131-895D-BAC8-09C6-A01ACEF8B714}"/>
                </a:ext>
              </a:extLst>
            </p:cNvPr>
            <p:cNvSpPr/>
            <p:nvPr/>
          </p:nvSpPr>
          <p:spPr>
            <a:xfrm rot="18718652">
              <a:off x="3649641" y="2797040"/>
              <a:ext cx="592143" cy="2257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TLV</a:t>
              </a:r>
            </a:p>
          </p:txBody>
        </p:sp>
        <p:sp>
          <p:nvSpPr>
            <p:cNvPr id="110" name="Isosceles Triangle 109">
              <a:extLst>
                <a:ext uri="{FF2B5EF4-FFF2-40B4-BE49-F238E27FC236}">
                  <a16:creationId xmlns:a16="http://schemas.microsoft.com/office/drawing/2014/main" id="{52763E76-C7F2-7B86-DC98-9FF993D946BC}"/>
                </a:ext>
              </a:extLst>
            </p:cNvPr>
            <p:cNvSpPr/>
            <p:nvPr/>
          </p:nvSpPr>
          <p:spPr>
            <a:xfrm rot="2518652">
              <a:off x="3626927" y="3084604"/>
              <a:ext cx="103588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Isosceles Triangle 115">
              <a:extLst>
                <a:ext uri="{FF2B5EF4-FFF2-40B4-BE49-F238E27FC236}">
                  <a16:creationId xmlns:a16="http://schemas.microsoft.com/office/drawing/2014/main" id="{C992E3B2-7655-6C8C-1E4A-CC5C9D38D290}"/>
                </a:ext>
              </a:extLst>
            </p:cNvPr>
            <p:cNvSpPr/>
            <p:nvPr/>
          </p:nvSpPr>
          <p:spPr>
            <a:xfrm rot="2518652">
              <a:off x="3700447" y="3150749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486A43F3-3476-9B03-5B65-B0111A6B0035}"/>
                </a:ext>
              </a:extLst>
            </p:cNvPr>
            <p:cNvSpPr/>
            <p:nvPr/>
          </p:nvSpPr>
          <p:spPr>
            <a:xfrm rot="13318271">
              <a:off x="3663688" y="3119286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56BD4A4-65C2-640F-904D-280C1397488A}"/>
              </a:ext>
            </a:extLst>
          </p:cNvPr>
          <p:cNvGrpSpPr/>
          <p:nvPr/>
        </p:nvGrpSpPr>
        <p:grpSpPr>
          <a:xfrm rot="2905478">
            <a:off x="9099716" y="3887435"/>
            <a:ext cx="431677" cy="633198"/>
            <a:chOff x="3626927" y="2613860"/>
            <a:chExt cx="431677" cy="633198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EB2621D-107F-675B-102C-A0832E1A9E99}"/>
                </a:ext>
              </a:extLst>
            </p:cNvPr>
            <p:cNvSpPr/>
            <p:nvPr/>
          </p:nvSpPr>
          <p:spPr>
            <a:xfrm rot="18718652">
              <a:off x="3649641" y="2797040"/>
              <a:ext cx="592143" cy="2257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TLV</a:t>
              </a:r>
            </a:p>
          </p:txBody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1FD228AA-8B42-343E-A8D3-9B4F95547782}"/>
                </a:ext>
              </a:extLst>
            </p:cNvPr>
            <p:cNvSpPr/>
            <p:nvPr/>
          </p:nvSpPr>
          <p:spPr>
            <a:xfrm rot="2518652">
              <a:off x="3626927" y="3084604"/>
              <a:ext cx="103588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A83CB5AB-CDAB-5960-0A55-6CF7FC102702}"/>
                </a:ext>
              </a:extLst>
            </p:cNvPr>
            <p:cNvSpPr/>
            <p:nvPr/>
          </p:nvSpPr>
          <p:spPr>
            <a:xfrm rot="2518652">
              <a:off x="3700447" y="3150749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A02DF3B6-E92B-6C54-99D5-031629031B73}"/>
                </a:ext>
              </a:extLst>
            </p:cNvPr>
            <p:cNvSpPr/>
            <p:nvPr/>
          </p:nvSpPr>
          <p:spPr>
            <a:xfrm rot="13318271">
              <a:off x="3663688" y="3119286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39C641B-D268-D64A-59B1-DB044B51923D}"/>
              </a:ext>
            </a:extLst>
          </p:cNvPr>
          <p:cNvGrpSpPr/>
          <p:nvPr/>
        </p:nvGrpSpPr>
        <p:grpSpPr>
          <a:xfrm rot="2869786">
            <a:off x="2236893" y="3908809"/>
            <a:ext cx="431677" cy="633198"/>
            <a:chOff x="3626927" y="2613860"/>
            <a:chExt cx="431677" cy="633198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0293C51-1019-F213-38E2-1A33FFC0ABF9}"/>
                </a:ext>
              </a:extLst>
            </p:cNvPr>
            <p:cNvSpPr/>
            <p:nvPr/>
          </p:nvSpPr>
          <p:spPr>
            <a:xfrm rot="18718652">
              <a:off x="3649641" y="2797040"/>
              <a:ext cx="592143" cy="2257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TLV</a:t>
              </a:r>
            </a:p>
          </p:txBody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C32D7CBA-A21C-97B8-F33B-BD8F52AD9A4B}"/>
                </a:ext>
              </a:extLst>
            </p:cNvPr>
            <p:cNvSpPr/>
            <p:nvPr/>
          </p:nvSpPr>
          <p:spPr>
            <a:xfrm rot="2518652">
              <a:off x="3626927" y="3084604"/>
              <a:ext cx="103588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243AF8DF-CD4C-4822-8602-177CCFBE3976}"/>
                </a:ext>
              </a:extLst>
            </p:cNvPr>
            <p:cNvSpPr/>
            <p:nvPr/>
          </p:nvSpPr>
          <p:spPr>
            <a:xfrm rot="2518652">
              <a:off x="3700447" y="3150749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Isosceles Triangle 126">
              <a:extLst>
                <a:ext uri="{FF2B5EF4-FFF2-40B4-BE49-F238E27FC236}">
                  <a16:creationId xmlns:a16="http://schemas.microsoft.com/office/drawing/2014/main" id="{7A3CE9F3-98DF-639E-AD1C-6F4B8D51640B}"/>
                </a:ext>
              </a:extLst>
            </p:cNvPr>
            <p:cNvSpPr/>
            <p:nvPr/>
          </p:nvSpPr>
          <p:spPr>
            <a:xfrm rot="13318271">
              <a:off x="3663688" y="3119286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AC226818-FB10-A80C-5A10-C1298C80F515}"/>
              </a:ext>
            </a:extLst>
          </p:cNvPr>
          <p:cNvSpPr txBox="1"/>
          <p:nvPr/>
        </p:nvSpPr>
        <p:spPr>
          <a:xfrm>
            <a:off x="2278864" y="5597476"/>
            <a:ext cx="821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/>
              <a:t>RDV + </a:t>
            </a:r>
          </a:p>
          <a:p>
            <a:pPr algn="ctr"/>
            <a:r>
              <a:rPr lang="en-GB" sz="1600" b="1" dirty="0"/>
              <a:t>fuelling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C567CBD-0EC7-F47E-3D3C-21731E8FB5C8}"/>
              </a:ext>
            </a:extLst>
          </p:cNvPr>
          <p:cNvSpPr txBox="1"/>
          <p:nvPr/>
        </p:nvSpPr>
        <p:spPr>
          <a:xfrm>
            <a:off x="5489228" y="5711604"/>
            <a:ext cx="1108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deployment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7436A5B-7D80-43A6-0CB3-1B6CD6A818AB}"/>
              </a:ext>
            </a:extLst>
          </p:cNvPr>
          <p:cNvGrpSpPr/>
          <p:nvPr/>
        </p:nvGrpSpPr>
        <p:grpSpPr>
          <a:xfrm>
            <a:off x="628374" y="3429000"/>
            <a:ext cx="999704" cy="1024004"/>
            <a:chOff x="628374" y="3429000"/>
            <a:chExt cx="999704" cy="1024004"/>
          </a:xfrm>
        </p:grpSpPr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43E122E-6C8C-3E8B-CA89-3C464EC318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8078" y="3429000"/>
              <a:ext cx="0" cy="1024004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BC2F618-F98A-1A52-117A-9E6D531351D0}"/>
                </a:ext>
              </a:extLst>
            </p:cNvPr>
            <p:cNvSpPr txBox="1"/>
            <p:nvPr/>
          </p:nvSpPr>
          <p:spPr>
            <a:xfrm>
              <a:off x="628374" y="3731640"/>
              <a:ext cx="992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3.8 km/s</a:t>
              </a:r>
            </a:p>
          </p:txBody>
        </p:sp>
      </p:grp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3E95A91-D391-E6D5-37DF-6C5F34D956FB}"/>
              </a:ext>
            </a:extLst>
          </p:cNvPr>
          <p:cNvCxnSpPr>
            <a:cxnSpLocks/>
          </p:cNvCxnSpPr>
          <p:nvPr/>
        </p:nvCxnSpPr>
        <p:spPr>
          <a:xfrm flipV="1">
            <a:off x="1628712" y="1066654"/>
            <a:ext cx="0" cy="232405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A8234333-D017-E66D-CC20-6535227A13C1}"/>
              </a:ext>
            </a:extLst>
          </p:cNvPr>
          <p:cNvSpPr txBox="1"/>
          <p:nvPr/>
        </p:nvSpPr>
        <p:spPr>
          <a:xfrm>
            <a:off x="610674" y="2572975"/>
            <a:ext cx="99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2.5 km/s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0CAA05-D448-DF2F-F7A3-BC89772FE55D}"/>
              </a:ext>
            </a:extLst>
          </p:cNvPr>
          <p:cNvSpPr/>
          <p:nvPr/>
        </p:nvSpPr>
        <p:spPr>
          <a:xfrm>
            <a:off x="10001548" y="1719954"/>
            <a:ext cx="392144" cy="1548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TLV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5D6863-A382-442B-1880-0DE2BD50829B}"/>
              </a:ext>
            </a:extLst>
          </p:cNvPr>
          <p:cNvGrpSpPr/>
          <p:nvPr/>
        </p:nvGrpSpPr>
        <p:grpSpPr>
          <a:xfrm rot="2036784">
            <a:off x="4071103" y="2422212"/>
            <a:ext cx="316112" cy="276999"/>
            <a:chOff x="3753571" y="2220061"/>
            <a:chExt cx="316112" cy="27699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B327D23-D8A4-C02B-41FB-EB30CF1DBE92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F3A65F-0F15-DE3D-48CA-EF3D4B9F670B}"/>
                </a:ext>
              </a:extLst>
            </p:cNvPr>
            <p:cNvSpPr txBox="1"/>
            <p:nvPr/>
          </p:nvSpPr>
          <p:spPr>
            <a:xfrm>
              <a:off x="3753571" y="2220061"/>
              <a:ext cx="3161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P</a:t>
              </a:r>
              <a:r>
                <a:rPr lang="en-GB" sz="1200" baseline="-25000" dirty="0">
                  <a:solidFill>
                    <a:schemeClr val="bg1"/>
                  </a:solidFill>
                </a:rPr>
                <a:t>1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5014FB-6269-DDF5-027B-BED260E259B2}"/>
              </a:ext>
            </a:extLst>
          </p:cNvPr>
          <p:cNvGrpSpPr/>
          <p:nvPr/>
        </p:nvGrpSpPr>
        <p:grpSpPr>
          <a:xfrm>
            <a:off x="2838580" y="4123763"/>
            <a:ext cx="316112" cy="276999"/>
            <a:chOff x="3753571" y="2220061"/>
            <a:chExt cx="316112" cy="27699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9BD16F-5E8D-B599-1491-D555EF36F971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C531A1-B7F3-30CE-B052-B859C48591D2}"/>
                </a:ext>
              </a:extLst>
            </p:cNvPr>
            <p:cNvSpPr txBox="1"/>
            <p:nvPr/>
          </p:nvSpPr>
          <p:spPr>
            <a:xfrm>
              <a:off x="3753571" y="2220061"/>
              <a:ext cx="3161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P</a:t>
              </a:r>
              <a:r>
                <a:rPr lang="en-GB" sz="1200" baseline="-25000" dirty="0">
                  <a:solidFill>
                    <a:schemeClr val="bg1"/>
                  </a:solidFill>
                </a:rPr>
                <a:t>1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310406-EB4B-857A-31DC-EEBBD6439BA1}"/>
              </a:ext>
            </a:extLst>
          </p:cNvPr>
          <p:cNvGrpSpPr/>
          <p:nvPr/>
        </p:nvGrpSpPr>
        <p:grpSpPr>
          <a:xfrm rot="10800000">
            <a:off x="5495420" y="1002173"/>
            <a:ext cx="316112" cy="276999"/>
            <a:chOff x="3753571" y="2220061"/>
            <a:chExt cx="316112" cy="27699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ED4522C-7D75-1B13-E392-E4AAB725D43D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0B6D83-2833-47B0-BCF4-D66B606481C0}"/>
                </a:ext>
              </a:extLst>
            </p:cNvPr>
            <p:cNvSpPr txBox="1"/>
            <p:nvPr/>
          </p:nvSpPr>
          <p:spPr>
            <a:xfrm>
              <a:off x="3753571" y="2220061"/>
              <a:ext cx="3161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P</a:t>
              </a:r>
              <a:r>
                <a:rPr lang="en-GB" sz="1200" baseline="-25000" dirty="0">
                  <a:solidFill>
                    <a:schemeClr val="bg1"/>
                  </a:solidFill>
                </a:rPr>
                <a:t>1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465DE7-4FC2-8E68-42B9-AFBA0234D1E1}"/>
              </a:ext>
            </a:extLst>
          </p:cNvPr>
          <p:cNvGrpSpPr/>
          <p:nvPr/>
        </p:nvGrpSpPr>
        <p:grpSpPr>
          <a:xfrm rot="10800000">
            <a:off x="6300961" y="1000100"/>
            <a:ext cx="316112" cy="276999"/>
            <a:chOff x="3753571" y="2220061"/>
            <a:chExt cx="316112" cy="2769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26AB4C6-00CC-8217-EFC9-2E275907C319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6613FC-8E88-B956-6B48-5B79B2454561}"/>
                </a:ext>
              </a:extLst>
            </p:cNvPr>
            <p:cNvSpPr txBox="1"/>
            <p:nvPr/>
          </p:nvSpPr>
          <p:spPr>
            <a:xfrm>
              <a:off x="3753571" y="2220061"/>
              <a:ext cx="3161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P</a:t>
              </a:r>
              <a:r>
                <a:rPr lang="en-GB" sz="1200" baseline="-25000" dirty="0">
                  <a:solidFill>
                    <a:schemeClr val="bg1"/>
                  </a:solidFill>
                </a:rPr>
                <a:t>2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A14A2FA-CF1E-F1E2-5561-4FB03AD93D76}"/>
              </a:ext>
            </a:extLst>
          </p:cNvPr>
          <p:cNvGrpSpPr/>
          <p:nvPr/>
        </p:nvGrpSpPr>
        <p:grpSpPr>
          <a:xfrm rot="8874034">
            <a:off x="8040757" y="2953103"/>
            <a:ext cx="316112" cy="276999"/>
            <a:chOff x="3753571" y="2220061"/>
            <a:chExt cx="316112" cy="27699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3824E23-BDC0-2489-354F-4E8809CE4498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80464F-9385-9F45-AEA5-DF3AD7FF692C}"/>
                </a:ext>
              </a:extLst>
            </p:cNvPr>
            <p:cNvSpPr txBox="1"/>
            <p:nvPr/>
          </p:nvSpPr>
          <p:spPr>
            <a:xfrm>
              <a:off x="3753571" y="2220061"/>
              <a:ext cx="3161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P</a:t>
              </a:r>
              <a:r>
                <a:rPr lang="en-GB" sz="1200" baseline="-25000" dirty="0">
                  <a:solidFill>
                    <a:schemeClr val="bg1"/>
                  </a:solidFill>
                </a:rPr>
                <a:t>2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6051515-CF02-15AD-1831-7EC8AD388724}"/>
              </a:ext>
            </a:extLst>
          </p:cNvPr>
          <p:cNvGrpSpPr/>
          <p:nvPr/>
        </p:nvGrpSpPr>
        <p:grpSpPr>
          <a:xfrm>
            <a:off x="9644011" y="4109276"/>
            <a:ext cx="316112" cy="276999"/>
            <a:chOff x="3753571" y="2220061"/>
            <a:chExt cx="316112" cy="27699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96C19DE-2D8E-2C13-8480-290F6866E876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1775A5-18D1-1E57-F5BA-28440954D105}"/>
                </a:ext>
              </a:extLst>
            </p:cNvPr>
            <p:cNvSpPr txBox="1"/>
            <p:nvPr/>
          </p:nvSpPr>
          <p:spPr>
            <a:xfrm>
              <a:off x="3753571" y="2220061"/>
              <a:ext cx="3161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P</a:t>
              </a:r>
              <a:r>
                <a:rPr lang="en-GB" sz="1200" baseline="-25000" dirty="0">
                  <a:solidFill>
                    <a:schemeClr val="bg1"/>
                  </a:solidFill>
                </a:rPr>
                <a:t>2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F51E0D-1B6B-015A-B040-BBCC1B01FE31}"/>
              </a:ext>
            </a:extLst>
          </p:cNvPr>
          <p:cNvGrpSpPr/>
          <p:nvPr/>
        </p:nvGrpSpPr>
        <p:grpSpPr>
          <a:xfrm>
            <a:off x="9950031" y="1438495"/>
            <a:ext cx="288862" cy="276999"/>
            <a:chOff x="3753571" y="2220061"/>
            <a:chExt cx="288862" cy="27699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90DCDBA-FB10-9176-6FC3-172C7225D9DA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E02FE35-1A29-3446-D447-125951BC8363}"/>
                </a:ext>
              </a:extLst>
            </p:cNvPr>
            <p:cNvSpPr txBox="1"/>
            <p:nvPr/>
          </p:nvSpPr>
          <p:spPr>
            <a:xfrm>
              <a:off x="3753571" y="2220061"/>
              <a:ext cx="2888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P</a:t>
              </a:r>
              <a:r>
                <a:rPr lang="en-GB" sz="1200" baseline="-25000" dirty="0">
                  <a:solidFill>
                    <a:schemeClr val="bg1"/>
                  </a:solidFill>
                </a:rPr>
                <a:t>i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CE8E505-09F9-88E2-1803-36F567538652}"/>
              </a:ext>
            </a:extLst>
          </p:cNvPr>
          <p:cNvSpPr txBox="1"/>
          <p:nvPr/>
        </p:nvSpPr>
        <p:spPr>
          <a:xfrm>
            <a:off x="1559900" y="51776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59360D-FDFB-70D3-4C82-226C478A68F1}"/>
              </a:ext>
            </a:extLst>
          </p:cNvPr>
          <p:cNvSpPr txBox="1"/>
          <p:nvPr/>
        </p:nvSpPr>
        <p:spPr>
          <a:xfrm>
            <a:off x="2515916" y="5176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97D6C5-7BCE-25A4-B0D7-C3D49A1AC9A0}"/>
              </a:ext>
            </a:extLst>
          </p:cNvPr>
          <p:cNvSpPr txBox="1"/>
          <p:nvPr/>
        </p:nvSpPr>
        <p:spPr>
          <a:xfrm>
            <a:off x="4177850" y="51718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C9D52A-6F0D-DA4B-E590-03D8F5171A45}"/>
              </a:ext>
            </a:extLst>
          </p:cNvPr>
          <p:cNvSpPr txBox="1"/>
          <p:nvPr/>
        </p:nvSpPr>
        <p:spPr>
          <a:xfrm>
            <a:off x="5892638" y="51831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9A2171-2D82-165E-75B8-C4E6540C40EA}"/>
              </a:ext>
            </a:extLst>
          </p:cNvPr>
          <p:cNvSpPr txBox="1"/>
          <p:nvPr/>
        </p:nvSpPr>
        <p:spPr>
          <a:xfrm>
            <a:off x="7578205" y="51852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A6AC9F-ABFE-B5F7-A8C7-2AD585B813BC}"/>
              </a:ext>
            </a:extLst>
          </p:cNvPr>
          <p:cNvSpPr txBox="1"/>
          <p:nvPr/>
        </p:nvSpPr>
        <p:spPr>
          <a:xfrm>
            <a:off x="9248383" y="51685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139B00-E983-C459-E89E-1AE72637A5EA}"/>
              </a:ext>
            </a:extLst>
          </p:cNvPr>
          <p:cNvSpPr txBox="1"/>
          <p:nvPr/>
        </p:nvSpPr>
        <p:spPr>
          <a:xfrm>
            <a:off x="8885874" y="5623912"/>
            <a:ext cx="961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Circularise</a:t>
            </a:r>
          </a:p>
          <a:p>
            <a:pPr algn="ctr"/>
            <a:r>
              <a:rPr lang="en-GB" sz="1400" b="1" dirty="0"/>
              <a:t>+ Loiter</a:t>
            </a:r>
          </a:p>
        </p:txBody>
      </p:sp>
    </p:spTree>
    <p:extLst>
      <p:ext uri="{BB962C8B-B14F-4D97-AF65-F5344CB8AC3E}">
        <p14:creationId xmlns:p14="http://schemas.microsoft.com/office/powerpoint/2010/main" val="2854115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C40CD3-18E6-418B-E826-21FAFD39F62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314043" y="3368068"/>
            <a:ext cx="9361120" cy="2945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4689AD6-752C-A4C4-BE1B-B8198C8387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43849" y="5123887"/>
            <a:ext cx="10986805" cy="464683"/>
          </a:xfrm>
          <a:prstGeom prst="rect">
            <a:avLst/>
          </a:prstGeom>
          <a:solidFill>
            <a:srgbClr val="152A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B4858E-34E4-57EC-B031-BEEC24D711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43849" y="548039"/>
            <a:ext cx="10988493" cy="46468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28EB79-06EA-0637-2E3C-92BB8715A5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9656" y="388304"/>
            <a:ext cx="772322" cy="784153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43CEEB-74CD-04F4-196C-F6219D8BBF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9656" y="4964152"/>
            <a:ext cx="772322" cy="784153"/>
          </a:xfrm>
          <a:prstGeom prst="ellipse">
            <a:avLst/>
          </a:prstGeom>
          <a:solidFill>
            <a:srgbClr val="152A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ECEF93-79F3-12CF-5C46-6179028ACEC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394486" y="2187429"/>
            <a:ext cx="9135605" cy="2296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589DAF-BCCD-B710-F1FF-77834E9187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300839" y="4457873"/>
            <a:ext cx="9366173" cy="27310"/>
          </a:xfrm>
          <a:prstGeom prst="line">
            <a:avLst/>
          </a:prstGeom>
          <a:ln w="38100">
            <a:solidFill>
              <a:srgbClr val="152A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29378E-F96A-A0ED-890A-87EA4F71F01D}"/>
              </a:ext>
            </a:extLst>
          </p:cNvPr>
          <p:cNvCxnSpPr>
            <a:cxnSpLocks/>
          </p:cNvCxnSpPr>
          <p:nvPr/>
        </p:nvCxnSpPr>
        <p:spPr>
          <a:xfrm flipV="1">
            <a:off x="1401318" y="4454445"/>
            <a:ext cx="684539" cy="669261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2DC5B1-E012-A481-2860-80E7586509AF}"/>
              </a:ext>
            </a:extLst>
          </p:cNvPr>
          <p:cNvCxnSpPr>
            <a:cxnSpLocks/>
          </p:cNvCxnSpPr>
          <p:nvPr/>
        </p:nvCxnSpPr>
        <p:spPr>
          <a:xfrm>
            <a:off x="2085857" y="4466146"/>
            <a:ext cx="7354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FD1359-CCE5-E013-DE27-437A84D7A55B}"/>
              </a:ext>
            </a:extLst>
          </p:cNvPr>
          <p:cNvCxnSpPr>
            <a:cxnSpLocks/>
          </p:cNvCxnSpPr>
          <p:nvPr/>
        </p:nvCxnSpPr>
        <p:spPr>
          <a:xfrm flipV="1">
            <a:off x="2795218" y="3368068"/>
            <a:ext cx="785001" cy="1097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6B5DEA4-0A73-3C39-1662-8324D343E5D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5817" y="1947387"/>
            <a:ext cx="665234" cy="480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bg2">
                    <a:lumMod val="50000"/>
                  </a:schemeClr>
                </a:solidFill>
              </a:rPr>
              <a:t>LLO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98CA7B5-0827-7231-B75B-9484ABD647C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1019" y="4204034"/>
            <a:ext cx="747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152AF3"/>
                </a:solidFill>
              </a:rPr>
              <a:t>LEO</a:t>
            </a:r>
            <a:endParaRPr lang="en-GB" sz="2400" b="1" dirty="0">
              <a:solidFill>
                <a:srgbClr val="152AF3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B4438F8-A2CE-A5C0-F71D-E025D051F480}"/>
              </a:ext>
            </a:extLst>
          </p:cNvPr>
          <p:cNvCxnSpPr>
            <a:cxnSpLocks/>
          </p:cNvCxnSpPr>
          <p:nvPr/>
        </p:nvCxnSpPr>
        <p:spPr>
          <a:xfrm>
            <a:off x="2085857" y="4485183"/>
            <a:ext cx="2483" cy="1670438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70A243A-5AD9-6D7B-2A6E-A0E43D6CDC98}"/>
              </a:ext>
            </a:extLst>
          </p:cNvPr>
          <p:cNvCxnSpPr>
            <a:cxnSpLocks/>
          </p:cNvCxnSpPr>
          <p:nvPr/>
        </p:nvCxnSpPr>
        <p:spPr>
          <a:xfrm>
            <a:off x="1378520" y="5085896"/>
            <a:ext cx="0" cy="1031916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466C058-9C48-A347-CFB3-0D09C49705FD}"/>
              </a:ext>
            </a:extLst>
          </p:cNvPr>
          <p:cNvCxnSpPr>
            <a:cxnSpLocks/>
          </p:cNvCxnSpPr>
          <p:nvPr/>
        </p:nvCxnSpPr>
        <p:spPr>
          <a:xfrm>
            <a:off x="2821259" y="4444684"/>
            <a:ext cx="0" cy="1751435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148469-00CA-938C-0089-33A734979C31}"/>
              </a:ext>
            </a:extLst>
          </p:cNvPr>
          <p:cNvCxnSpPr>
            <a:cxnSpLocks/>
          </p:cNvCxnSpPr>
          <p:nvPr/>
        </p:nvCxnSpPr>
        <p:spPr>
          <a:xfrm>
            <a:off x="3580219" y="3368068"/>
            <a:ext cx="0" cy="282805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988A373-606E-F0EE-C85B-D01AD40DD248}"/>
              </a:ext>
            </a:extLst>
          </p:cNvPr>
          <p:cNvCxnSpPr>
            <a:cxnSpLocks/>
          </p:cNvCxnSpPr>
          <p:nvPr/>
        </p:nvCxnSpPr>
        <p:spPr>
          <a:xfrm>
            <a:off x="6669160" y="988635"/>
            <a:ext cx="0" cy="517431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2C4B928-30C7-5DBD-7B03-553430D6F627}"/>
              </a:ext>
            </a:extLst>
          </p:cNvPr>
          <p:cNvCxnSpPr>
            <a:cxnSpLocks/>
          </p:cNvCxnSpPr>
          <p:nvPr/>
        </p:nvCxnSpPr>
        <p:spPr>
          <a:xfrm>
            <a:off x="9944014" y="4485183"/>
            <a:ext cx="3682" cy="16704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E44ACCF-D765-5785-3C58-F7B2EE451AB4}"/>
              </a:ext>
            </a:extLst>
          </p:cNvPr>
          <p:cNvCxnSpPr>
            <a:cxnSpLocks/>
          </p:cNvCxnSpPr>
          <p:nvPr/>
        </p:nvCxnSpPr>
        <p:spPr>
          <a:xfrm>
            <a:off x="7924491" y="3368068"/>
            <a:ext cx="0" cy="278755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C4428CC8-36D9-FBD9-8FE1-11C39D664A8C}"/>
              </a:ext>
            </a:extLst>
          </p:cNvPr>
          <p:cNvSpPr txBox="1"/>
          <p:nvPr/>
        </p:nvSpPr>
        <p:spPr>
          <a:xfrm>
            <a:off x="1337867" y="5635222"/>
            <a:ext cx="791609" cy="3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/>
              <a:t>Launch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3C0384-74CD-7C6E-B34C-857769831D54}"/>
              </a:ext>
            </a:extLst>
          </p:cNvPr>
          <p:cNvSpPr txBox="1"/>
          <p:nvPr/>
        </p:nvSpPr>
        <p:spPr>
          <a:xfrm>
            <a:off x="2933095" y="563522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TLI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39E43EC-98CA-4CBE-7FF6-E6A6DE6B34C3}"/>
              </a:ext>
            </a:extLst>
          </p:cNvPr>
          <p:cNvSpPr txBox="1"/>
          <p:nvPr/>
        </p:nvSpPr>
        <p:spPr>
          <a:xfrm>
            <a:off x="6806240" y="5660894"/>
            <a:ext cx="95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Take-off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1184E14-9D7B-BD9B-2E42-1231470E6F02}"/>
              </a:ext>
            </a:extLst>
          </p:cNvPr>
          <p:cNvSpPr txBox="1"/>
          <p:nvPr/>
        </p:nvSpPr>
        <p:spPr>
          <a:xfrm>
            <a:off x="10290842" y="1126615"/>
            <a:ext cx="17007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u="sng" dirty="0">
                <a:solidFill>
                  <a:srgbClr val="FF0000"/>
                </a:solidFill>
              </a:rPr>
              <a:t>Legend</a:t>
            </a:r>
          </a:p>
          <a:p>
            <a:r>
              <a:rPr lang="en-GB" sz="1200" dirty="0"/>
              <a:t>P  = payload</a:t>
            </a:r>
          </a:p>
          <a:p>
            <a:r>
              <a:rPr lang="en-GB" sz="1200" dirty="0"/>
              <a:t>TV      = transfer vehicle</a:t>
            </a:r>
          </a:p>
          <a:p>
            <a:r>
              <a:rPr lang="en-GB" sz="1200" dirty="0"/>
              <a:t>L = Lander</a:t>
            </a:r>
          </a:p>
        </p:txBody>
      </p:sp>
      <p:sp>
        <p:nvSpPr>
          <p:cNvPr id="112" name="Left Brace 111">
            <a:extLst>
              <a:ext uri="{FF2B5EF4-FFF2-40B4-BE49-F238E27FC236}">
                <a16:creationId xmlns:a16="http://schemas.microsoft.com/office/drawing/2014/main" id="{7DE6FDD6-E777-0264-5671-37614D9A1EFD}"/>
              </a:ext>
            </a:extLst>
          </p:cNvPr>
          <p:cNvSpPr>
            <a:spLocks/>
          </p:cNvSpPr>
          <p:nvPr/>
        </p:nvSpPr>
        <p:spPr>
          <a:xfrm rot="16200000">
            <a:off x="6036388" y="1294983"/>
            <a:ext cx="338884" cy="973592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DB5AB21-2158-C557-5415-07E08B8BFB7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947682" y="6316608"/>
            <a:ext cx="287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Mission Architecture Phases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4552B30-70A3-D7A1-A494-17BA3AC2FD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02694" y="-28935"/>
            <a:ext cx="3586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MA 2. 2-Stage-Transfer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AA137-79F1-189E-9951-6374C925A9D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4398" y="3129638"/>
            <a:ext cx="1103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bg2">
                    <a:lumMod val="50000"/>
                  </a:schemeClr>
                </a:solidFill>
              </a:rPr>
              <a:t>LOP-G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1A08746-1545-91E4-C465-D04340B6C598}"/>
              </a:ext>
            </a:extLst>
          </p:cNvPr>
          <p:cNvCxnSpPr>
            <a:cxnSpLocks/>
          </p:cNvCxnSpPr>
          <p:nvPr/>
        </p:nvCxnSpPr>
        <p:spPr>
          <a:xfrm flipH="1" flipV="1">
            <a:off x="6669160" y="1031640"/>
            <a:ext cx="1255331" cy="23364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7B32C99-B4F7-C69C-1D9F-D6DE45C3C49B}"/>
              </a:ext>
            </a:extLst>
          </p:cNvPr>
          <p:cNvCxnSpPr>
            <a:cxnSpLocks/>
          </p:cNvCxnSpPr>
          <p:nvPr/>
        </p:nvCxnSpPr>
        <p:spPr>
          <a:xfrm>
            <a:off x="7924491" y="3372613"/>
            <a:ext cx="1115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B7FF01-B975-2A39-2280-290BCE70245A}"/>
              </a:ext>
            </a:extLst>
          </p:cNvPr>
          <p:cNvCxnSpPr>
            <a:cxnSpLocks/>
          </p:cNvCxnSpPr>
          <p:nvPr/>
        </p:nvCxnSpPr>
        <p:spPr>
          <a:xfrm>
            <a:off x="3580219" y="3382797"/>
            <a:ext cx="9858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B4CED9-00C6-6781-7956-C9D9194A4C53}"/>
              </a:ext>
            </a:extLst>
          </p:cNvPr>
          <p:cNvCxnSpPr>
            <a:cxnSpLocks/>
          </p:cNvCxnSpPr>
          <p:nvPr/>
        </p:nvCxnSpPr>
        <p:spPr>
          <a:xfrm flipH="1">
            <a:off x="4536449" y="988635"/>
            <a:ext cx="1295639" cy="23794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574070-9FE9-F5C6-2B55-87E1F4797139}"/>
              </a:ext>
            </a:extLst>
          </p:cNvPr>
          <p:cNvCxnSpPr>
            <a:cxnSpLocks/>
          </p:cNvCxnSpPr>
          <p:nvPr/>
        </p:nvCxnSpPr>
        <p:spPr>
          <a:xfrm>
            <a:off x="9040091" y="3368068"/>
            <a:ext cx="904766" cy="1097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4F195C-F1BA-D800-CA5D-A75940D50BEB}"/>
              </a:ext>
            </a:extLst>
          </p:cNvPr>
          <p:cNvCxnSpPr>
            <a:cxnSpLocks/>
          </p:cNvCxnSpPr>
          <p:nvPr/>
        </p:nvCxnSpPr>
        <p:spPr>
          <a:xfrm>
            <a:off x="4536449" y="3375049"/>
            <a:ext cx="0" cy="282805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2436E2A-C5F0-1FA6-C72D-F095679E4104}"/>
              </a:ext>
            </a:extLst>
          </p:cNvPr>
          <p:cNvCxnSpPr>
            <a:cxnSpLocks/>
          </p:cNvCxnSpPr>
          <p:nvPr/>
        </p:nvCxnSpPr>
        <p:spPr>
          <a:xfrm>
            <a:off x="5859727" y="1031640"/>
            <a:ext cx="0" cy="5086172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E1796AA-9115-D23F-EA8C-0D3BB91E13CC}"/>
              </a:ext>
            </a:extLst>
          </p:cNvPr>
          <p:cNvCxnSpPr>
            <a:cxnSpLocks/>
          </p:cNvCxnSpPr>
          <p:nvPr/>
        </p:nvCxnSpPr>
        <p:spPr>
          <a:xfrm flipH="1">
            <a:off x="9040091" y="3391248"/>
            <a:ext cx="3408" cy="276437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C3D9DB-F0DC-2DFE-DDC4-8AF29B601F7B}"/>
              </a:ext>
            </a:extLst>
          </p:cNvPr>
          <p:cNvSpPr txBox="1"/>
          <p:nvPr/>
        </p:nvSpPr>
        <p:spPr>
          <a:xfrm>
            <a:off x="4722131" y="5646142"/>
            <a:ext cx="93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Landing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5F12E6-8214-6050-92E5-5757E7D250F7}"/>
              </a:ext>
            </a:extLst>
          </p:cNvPr>
          <p:cNvSpPr txBox="1"/>
          <p:nvPr/>
        </p:nvSpPr>
        <p:spPr>
          <a:xfrm>
            <a:off x="9222184" y="5684452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TEI</a:t>
            </a:r>
            <a:endParaRPr lang="en-GB" sz="1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D6A030-085A-8586-5A3D-F9E323203E64}"/>
              </a:ext>
            </a:extLst>
          </p:cNvPr>
          <p:cNvSpPr txBox="1"/>
          <p:nvPr/>
        </p:nvSpPr>
        <p:spPr>
          <a:xfrm>
            <a:off x="3701097" y="5583154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RDV+</a:t>
            </a:r>
            <a:br>
              <a:rPr lang="en-GB" sz="1400" b="1" dirty="0"/>
            </a:br>
            <a:r>
              <a:rPr lang="en-GB" sz="1400" b="1" dirty="0"/>
              <a:t>fuelling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239100-88A1-09FA-E06E-9AD16ECFF486}"/>
              </a:ext>
            </a:extLst>
          </p:cNvPr>
          <p:cNvSpPr txBox="1"/>
          <p:nvPr/>
        </p:nvSpPr>
        <p:spPr>
          <a:xfrm>
            <a:off x="8078702" y="5577368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RDV+</a:t>
            </a:r>
          </a:p>
          <a:p>
            <a:pPr algn="ctr"/>
            <a:r>
              <a:rPr lang="en-GB" sz="1400" b="1" dirty="0"/>
              <a:t>fuelling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983422-7EA3-4FDD-B9B6-D53CD42D6D65}"/>
              </a:ext>
            </a:extLst>
          </p:cNvPr>
          <p:cNvSpPr txBox="1"/>
          <p:nvPr/>
        </p:nvSpPr>
        <p:spPr>
          <a:xfrm>
            <a:off x="1176848" y="4555200"/>
            <a:ext cx="981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33847F-88B5-B6B8-2257-4E1D58B5E5CB}"/>
              </a:ext>
            </a:extLst>
          </p:cNvPr>
          <p:cNvSpPr txBox="1"/>
          <p:nvPr/>
        </p:nvSpPr>
        <p:spPr>
          <a:xfrm>
            <a:off x="2081583" y="5587786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RDV+</a:t>
            </a:r>
            <a:br>
              <a:rPr lang="en-GB" sz="1400" b="1" dirty="0"/>
            </a:br>
            <a:r>
              <a:rPr lang="en-GB" sz="1400" b="1" dirty="0"/>
              <a:t>fuelling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5B3DF15-5CCC-2261-BE7F-CCEB33EF658D}"/>
              </a:ext>
            </a:extLst>
          </p:cNvPr>
          <p:cNvGrpSpPr/>
          <p:nvPr/>
        </p:nvGrpSpPr>
        <p:grpSpPr>
          <a:xfrm rot="2869786">
            <a:off x="1943067" y="3980134"/>
            <a:ext cx="344931" cy="548236"/>
            <a:chOff x="3628494" y="2621136"/>
            <a:chExt cx="439096" cy="62391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3781F93-7D11-A2D6-9FD6-09DB23E1BDA2}"/>
                </a:ext>
              </a:extLst>
            </p:cNvPr>
            <p:cNvSpPr/>
            <p:nvPr/>
          </p:nvSpPr>
          <p:spPr>
            <a:xfrm rot="18718652">
              <a:off x="3658627" y="2804317"/>
              <a:ext cx="592143" cy="2257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TV</a:t>
              </a:r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81282FB-9CAB-0FB3-2896-85A36B6CF38B}"/>
                </a:ext>
              </a:extLst>
            </p:cNvPr>
            <p:cNvSpPr/>
            <p:nvPr/>
          </p:nvSpPr>
          <p:spPr>
            <a:xfrm rot="2518652">
              <a:off x="3628494" y="3087092"/>
              <a:ext cx="103588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404F22AC-869C-2219-931D-A9755C22EE0E}"/>
                </a:ext>
              </a:extLst>
            </p:cNvPr>
            <p:cNvSpPr/>
            <p:nvPr/>
          </p:nvSpPr>
          <p:spPr>
            <a:xfrm rot="2518652">
              <a:off x="3702482" y="3148741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D30D27CE-709D-5736-7714-9FCA60722B69}"/>
                </a:ext>
              </a:extLst>
            </p:cNvPr>
            <p:cNvSpPr/>
            <p:nvPr/>
          </p:nvSpPr>
          <p:spPr>
            <a:xfrm rot="13318271">
              <a:off x="3663688" y="3119286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712A49-C5A5-AEF8-58F1-0274C65C87D3}"/>
              </a:ext>
            </a:extLst>
          </p:cNvPr>
          <p:cNvGrpSpPr/>
          <p:nvPr/>
        </p:nvGrpSpPr>
        <p:grpSpPr>
          <a:xfrm rot="21177566">
            <a:off x="2742720" y="3619122"/>
            <a:ext cx="358064" cy="549776"/>
            <a:chOff x="3626927" y="2613860"/>
            <a:chExt cx="431677" cy="63319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7135B55-B9EA-1D6C-5197-68B321CF71B7}"/>
                </a:ext>
              </a:extLst>
            </p:cNvPr>
            <p:cNvSpPr/>
            <p:nvPr/>
          </p:nvSpPr>
          <p:spPr>
            <a:xfrm rot="18718652">
              <a:off x="3649641" y="2797040"/>
              <a:ext cx="592143" cy="2257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TV</a:t>
              </a:r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EBDD18BE-BD65-B9C6-0878-FD525800CE17}"/>
                </a:ext>
              </a:extLst>
            </p:cNvPr>
            <p:cNvSpPr/>
            <p:nvPr/>
          </p:nvSpPr>
          <p:spPr>
            <a:xfrm rot="2518652">
              <a:off x="3626927" y="3084604"/>
              <a:ext cx="103588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158CA33A-72AE-AA5D-0049-A0D67FDB0F5C}"/>
                </a:ext>
              </a:extLst>
            </p:cNvPr>
            <p:cNvSpPr/>
            <p:nvPr/>
          </p:nvSpPr>
          <p:spPr>
            <a:xfrm rot="2518652">
              <a:off x="3700447" y="3150749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FE97D710-A740-18DB-DFC0-CAF50BE9C12D}"/>
                </a:ext>
              </a:extLst>
            </p:cNvPr>
            <p:cNvSpPr/>
            <p:nvPr/>
          </p:nvSpPr>
          <p:spPr>
            <a:xfrm rot="13318271">
              <a:off x="3663688" y="3119286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0A32133-FA2D-3188-AB4B-CBA56EE1565C}"/>
              </a:ext>
            </a:extLst>
          </p:cNvPr>
          <p:cNvGrpSpPr/>
          <p:nvPr/>
        </p:nvGrpSpPr>
        <p:grpSpPr>
          <a:xfrm rot="2888574">
            <a:off x="4301758" y="3143777"/>
            <a:ext cx="205371" cy="204694"/>
            <a:chOff x="5253520" y="2412560"/>
            <a:chExt cx="205371" cy="20469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57D7974-57B1-50BF-761A-528C3BBC2AFB}"/>
                </a:ext>
              </a:extLst>
            </p:cNvPr>
            <p:cNvSpPr/>
            <p:nvPr/>
          </p:nvSpPr>
          <p:spPr>
            <a:xfrm rot="18718652">
              <a:off x="5257111" y="2468532"/>
              <a:ext cx="145131" cy="1523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</a:t>
              </a:r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B456F1AA-B678-C911-A063-45B92A29AB3E}"/>
                </a:ext>
              </a:extLst>
            </p:cNvPr>
            <p:cNvSpPr/>
            <p:nvPr/>
          </p:nvSpPr>
          <p:spPr>
            <a:xfrm rot="13318652">
              <a:off x="5389678" y="2456755"/>
              <a:ext cx="69213" cy="6435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A06E9EA3-F089-A654-6262-2E8FF6B8E925}"/>
                </a:ext>
              </a:extLst>
            </p:cNvPr>
            <p:cNvSpPr/>
            <p:nvPr/>
          </p:nvSpPr>
          <p:spPr>
            <a:xfrm rot="13318652">
              <a:off x="5340556" y="2412560"/>
              <a:ext cx="69213" cy="6435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7DBE20B-5B3D-4CC2-EF80-963DBF66DAC2}"/>
              </a:ext>
            </a:extLst>
          </p:cNvPr>
          <p:cNvGrpSpPr/>
          <p:nvPr/>
        </p:nvGrpSpPr>
        <p:grpSpPr>
          <a:xfrm rot="2869786">
            <a:off x="3504466" y="2921843"/>
            <a:ext cx="344931" cy="548236"/>
            <a:chOff x="3628494" y="2621136"/>
            <a:chExt cx="439096" cy="623914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B8C0840-41FD-984C-E410-B8E1AAAD6D15}"/>
                </a:ext>
              </a:extLst>
            </p:cNvPr>
            <p:cNvSpPr/>
            <p:nvPr/>
          </p:nvSpPr>
          <p:spPr>
            <a:xfrm rot="18718652">
              <a:off x="3658627" y="2804317"/>
              <a:ext cx="592143" cy="2257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TV</a:t>
              </a:r>
            </a:p>
          </p:txBody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CA134C63-19AF-7E22-A0CA-2EC0536FDFFC}"/>
                </a:ext>
              </a:extLst>
            </p:cNvPr>
            <p:cNvSpPr/>
            <p:nvPr/>
          </p:nvSpPr>
          <p:spPr>
            <a:xfrm rot="2518652">
              <a:off x="3628494" y="3087092"/>
              <a:ext cx="103588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8CAB90AC-6A15-9FE8-7768-2030714EC096}"/>
                </a:ext>
              </a:extLst>
            </p:cNvPr>
            <p:cNvSpPr/>
            <p:nvPr/>
          </p:nvSpPr>
          <p:spPr>
            <a:xfrm rot="2518652">
              <a:off x="3702482" y="3148741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4A92EDC2-3B64-7358-59B2-9FBA40161999}"/>
                </a:ext>
              </a:extLst>
            </p:cNvPr>
            <p:cNvSpPr/>
            <p:nvPr/>
          </p:nvSpPr>
          <p:spPr>
            <a:xfrm rot="13318271">
              <a:off x="3663688" y="3119286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465CB25-EE22-555F-770A-265C2B75280E}"/>
              </a:ext>
            </a:extLst>
          </p:cNvPr>
          <p:cNvGrpSpPr/>
          <p:nvPr/>
        </p:nvGrpSpPr>
        <p:grpSpPr>
          <a:xfrm rot="10070145">
            <a:off x="5070762" y="1807574"/>
            <a:ext cx="207577" cy="211042"/>
            <a:chOff x="5251314" y="2412560"/>
            <a:chExt cx="207577" cy="211042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610CED9-6C4B-90A6-2E21-5696B92D3A7D}"/>
                </a:ext>
              </a:extLst>
            </p:cNvPr>
            <p:cNvSpPr/>
            <p:nvPr/>
          </p:nvSpPr>
          <p:spPr>
            <a:xfrm rot="13339933">
              <a:off x="5251314" y="2466709"/>
              <a:ext cx="157791" cy="1568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</a:t>
              </a:r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75E25A5B-0EC9-8858-C56A-71138087793B}"/>
                </a:ext>
              </a:extLst>
            </p:cNvPr>
            <p:cNvSpPr/>
            <p:nvPr/>
          </p:nvSpPr>
          <p:spPr>
            <a:xfrm rot="13318652">
              <a:off x="5389678" y="2456755"/>
              <a:ext cx="69213" cy="6435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E1D40A48-35AB-5684-A0E1-BE9843452B1B}"/>
                </a:ext>
              </a:extLst>
            </p:cNvPr>
            <p:cNvSpPr/>
            <p:nvPr/>
          </p:nvSpPr>
          <p:spPr>
            <a:xfrm rot="13318652">
              <a:off x="5340556" y="2412560"/>
              <a:ext cx="69213" cy="6435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6F6D782-FAE0-E7D1-C687-BD902AFDB5E0}"/>
              </a:ext>
            </a:extLst>
          </p:cNvPr>
          <p:cNvGrpSpPr/>
          <p:nvPr/>
        </p:nvGrpSpPr>
        <p:grpSpPr>
          <a:xfrm rot="19104852">
            <a:off x="6256252" y="1006755"/>
            <a:ext cx="201780" cy="208286"/>
            <a:chOff x="5257111" y="2412560"/>
            <a:chExt cx="201780" cy="20828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968171C-81CA-3FCA-06AF-9E123664D719}"/>
                </a:ext>
              </a:extLst>
            </p:cNvPr>
            <p:cNvSpPr/>
            <p:nvPr/>
          </p:nvSpPr>
          <p:spPr>
            <a:xfrm rot="13295148">
              <a:off x="5257111" y="2468532"/>
              <a:ext cx="145131" cy="1523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L</a:t>
              </a:r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8F25A1D2-9C7D-14FE-C362-1830B5FE0B81}"/>
                </a:ext>
              </a:extLst>
            </p:cNvPr>
            <p:cNvSpPr/>
            <p:nvPr/>
          </p:nvSpPr>
          <p:spPr>
            <a:xfrm rot="13318652">
              <a:off x="5389678" y="2456755"/>
              <a:ext cx="69213" cy="6435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75F72CC4-CC56-61AA-5324-1D4031EC8CD4}"/>
                </a:ext>
              </a:extLst>
            </p:cNvPr>
            <p:cNvSpPr/>
            <p:nvPr/>
          </p:nvSpPr>
          <p:spPr>
            <a:xfrm rot="13318652">
              <a:off x="5340556" y="2412560"/>
              <a:ext cx="69213" cy="6435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5128F6E-1E07-71BD-924F-C1E2570D01D6}"/>
              </a:ext>
            </a:extLst>
          </p:cNvPr>
          <p:cNvGrpSpPr/>
          <p:nvPr/>
        </p:nvGrpSpPr>
        <p:grpSpPr>
          <a:xfrm rot="2869786">
            <a:off x="5430339" y="2895432"/>
            <a:ext cx="344931" cy="548236"/>
            <a:chOff x="3628494" y="2621136"/>
            <a:chExt cx="439096" cy="623914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5C37BBF-75E0-056C-64DB-B110F9C0C57A}"/>
                </a:ext>
              </a:extLst>
            </p:cNvPr>
            <p:cNvSpPr/>
            <p:nvPr/>
          </p:nvSpPr>
          <p:spPr>
            <a:xfrm rot="18718652">
              <a:off x="3658627" y="2804317"/>
              <a:ext cx="592143" cy="2257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TV</a:t>
              </a:r>
            </a:p>
          </p:txBody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EDF8BE8F-3B56-C15C-661B-6A92A82301E6}"/>
                </a:ext>
              </a:extLst>
            </p:cNvPr>
            <p:cNvSpPr/>
            <p:nvPr/>
          </p:nvSpPr>
          <p:spPr>
            <a:xfrm rot="2518652">
              <a:off x="3628494" y="3087092"/>
              <a:ext cx="103588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Isosceles Triangle 98">
              <a:extLst>
                <a:ext uri="{FF2B5EF4-FFF2-40B4-BE49-F238E27FC236}">
                  <a16:creationId xmlns:a16="http://schemas.microsoft.com/office/drawing/2014/main" id="{226AA037-D30F-8859-16B0-AB0F1F71B9A6}"/>
                </a:ext>
              </a:extLst>
            </p:cNvPr>
            <p:cNvSpPr/>
            <p:nvPr/>
          </p:nvSpPr>
          <p:spPr>
            <a:xfrm rot="2518652">
              <a:off x="3702482" y="3148741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id="{9CBA980F-5D04-1D7F-6F80-910B35EC7C99}"/>
                </a:ext>
              </a:extLst>
            </p:cNvPr>
            <p:cNvSpPr/>
            <p:nvPr/>
          </p:nvSpPr>
          <p:spPr>
            <a:xfrm rot="13318271">
              <a:off x="3663688" y="3119286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8386A3F-09AF-AAC2-B244-C50556A587CA}"/>
              </a:ext>
            </a:extLst>
          </p:cNvPr>
          <p:cNvCxnSpPr>
            <a:cxnSpLocks/>
          </p:cNvCxnSpPr>
          <p:nvPr/>
        </p:nvCxnSpPr>
        <p:spPr>
          <a:xfrm flipH="1">
            <a:off x="4550915" y="3362046"/>
            <a:ext cx="3320498" cy="1056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64E95865-7D0D-A696-1CE6-0C1EEB5A9E9E}"/>
              </a:ext>
            </a:extLst>
          </p:cNvPr>
          <p:cNvCxnSpPr>
            <a:cxnSpLocks/>
          </p:cNvCxnSpPr>
          <p:nvPr/>
        </p:nvCxnSpPr>
        <p:spPr>
          <a:xfrm flipV="1">
            <a:off x="9944014" y="4444684"/>
            <a:ext cx="1197185" cy="9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5F7D482-97E6-4452-0DAE-1C2AD24D51AF}"/>
              </a:ext>
            </a:extLst>
          </p:cNvPr>
          <p:cNvGrpSpPr/>
          <p:nvPr/>
        </p:nvGrpSpPr>
        <p:grpSpPr>
          <a:xfrm rot="2971073">
            <a:off x="9083523" y="3089324"/>
            <a:ext cx="201780" cy="208286"/>
            <a:chOff x="5257111" y="2412560"/>
            <a:chExt cx="201780" cy="208286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348746C0-DE1D-38E8-3AEF-A0CCFFE7FCC9}"/>
                </a:ext>
              </a:extLst>
            </p:cNvPr>
            <p:cNvSpPr/>
            <p:nvPr/>
          </p:nvSpPr>
          <p:spPr>
            <a:xfrm rot="13295148">
              <a:off x="5257111" y="2468532"/>
              <a:ext cx="145131" cy="1523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L</a:t>
              </a:r>
            </a:p>
          </p:txBody>
        </p:sp>
        <p:sp>
          <p:nvSpPr>
            <p:cNvPr id="123" name="Isosceles Triangle 122">
              <a:extLst>
                <a:ext uri="{FF2B5EF4-FFF2-40B4-BE49-F238E27FC236}">
                  <a16:creationId xmlns:a16="http://schemas.microsoft.com/office/drawing/2014/main" id="{D0CF583F-EF84-0221-FFEB-1C300B2BB2D8}"/>
                </a:ext>
              </a:extLst>
            </p:cNvPr>
            <p:cNvSpPr/>
            <p:nvPr/>
          </p:nvSpPr>
          <p:spPr>
            <a:xfrm rot="13318652">
              <a:off x="5389678" y="2456755"/>
              <a:ext cx="69213" cy="6435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Isosceles Triangle 123">
              <a:extLst>
                <a:ext uri="{FF2B5EF4-FFF2-40B4-BE49-F238E27FC236}">
                  <a16:creationId xmlns:a16="http://schemas.microsoft.com/office/drawing/2014/main" id="{AE6F6206-4BB4-F8F2-3147-7329C747D88D}"/>
                </a:ext>
              </a:extLst>
            </p:cNvPr>
            <p:cNvSpPr/>
            <p:nvPr/>
          </p:nvSpPr>
          <p:spPr>
            <a:xfrm rot="13318652">
              <a:off x="5340556" y="2412560"/>
              <a:ext cx="69213" cy="6435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544A784-6168-A73A-1BDA-ECB463107EC8}"/>
              </a:ext>
            </a:extLst>
          </p:cNvPr>
          <p:cNvGrpSpPr/>
          <p:nvPr/>
        </p:nvGrpSpPr>
        <p:grpSpPr>
          <a:xfrm rot="2869786">
            <a:off x="10298449" y="3954586"/>
            <a:ext cx="344931" cy="548236"/>
            <a:chOff x="3628494" y="2621136"/>
            <a:chExt cx="439096" cy="623914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6D53277-3D14-BC39-C051-AD5AD82FF78F}"/>
                </a:ext>
              </a:extLst>
            </p:cNvPr>
            <p:cNvSpPr/>
            <p:nvPr/>
          </p:nvSpPr>
          <p:spPr>
            <a:xfrm rot="18718652">
              <a:off x="3658627" y="2804317"/>
              <a:ext cx="592143" cy="2257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TV</a:t>
              </a:r>
            </a:p>
          </p:txBody>
        </p:sp>
        <p:sp>
          <p:nvSpPr>
            <p:cNvPr id="127" name="Isosceles Triangle 126">
              <a:extLst>
                <a:ext uri="{FF2B5EF4-FFF2-40B4-BE49-F238E27FC236}">
                  <a16:creationId xmlns:a16="http://schemas.microsoft.com/office/drawing/2014/main" id="{97AC60AD-F501-9CCB-BAAF-A6F70652C9E2}"/>
                </a:ext>
              </a:extLst>
            </p:cNvPr>
            <p:cNvSpPr/>
            <p:nvPr/>
          </p:nvSpPr>
          <p:spPr>
            <a:xfrm rot="2518652">
              <a:off x="3628494" y="3087092"/>
              <a:ext cx="103588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7A2FDF5E-6681-994C-5F15-847AD2C4C4DE}"/>
                </a:ext>
              </a:extLst>
            </p:cNvPr>
            <p:cNvSpPr/>
            <p:nvPr/>
          </p:nvSpPr>
          <p:spPr>
            <a:xfrm rot="2518652">
              <a:off x="3702482" y="3148741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7E716376-AC1A-81C8-7AC1-42987FA82A1C}"/>
                </a:ext>
              </a:extLst>
            </p:cNvPr>
            <p:cNvSpPr/>
            <p:nvPr/>
          </p:nvSpPr>
          <p:spPr>
            <a:xfrm rot="13318271">
              <a:off x="3663688" y="3119286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F21C7B4-F331-1BFC-3C44-7565313721A3}"/>
              </a:ext>
            </a:extLst>
          </p:cNvPr>
          <p:cNvGrpSpPr/>
          <p:nvPr/>
        </p:nvGrpSpPr>
        <p:grpSpPr>
          <a:xfrm rot="2869786">
            <a:off x="8217073" y="2874509"/>
            <a:ext cx="344931" cy="548236"/>
            <a:chOff x="3628494" y="2621136"/>
            <a:chExt cx="439096" cy="623914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5FE7BBA-11FC-7B34-5FF6-E4FF7ACFC730}"/>
                </a:ext>
              </a:extLst>
            </p:cNvPr>
            <p:cNvSpPr/>
            <p:nvPr/>
          </p:nvSpPr>
          <p:spPr>
            <a:xfrm rot="18718652">
              <a:off x="3658627" y="2804317"/>
              <a:ext cx="592143" cy="2257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TV</a:t>
              </a:r>
            </a:p>
          </p:txBody>
        </p:sp>
        <p:sp>
          <p:nvSpPr>
            <p:cNvPr id="133" name="Isosceles Triangle 132">
              <a:extLst>
                <a:ext uri="{FF2B5EF4-FFF2-40B4-BE49-F238E27FC236}">
                  <a16:creationId xmlns:a16="http://schemas.microsoft.com/office/drawing/2014/main" id="{FFEE3096-1F46-1B5E-4A42-1B01AB247A9D}"/>
                </a:ext>
              </a:extLst>
            </p:cNvPr>
            <p:cNvSpPr/>
            <p:nvPr/>
          </p:nvSpPr>
          <p:spPr>
            <a:xfrm rot="2518652">
              <a:off x="3628494" y="3087092"/>
              <a:ext cx="103588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2467D343-27F7-B149-F571-975FC19CAB99}"/>
                </a:ext>
              </a:extLst>
            </p:cNvPr>
            <p:cNvSpPr/>
            <p:nvPr/>
          </p:nvSpPr>
          <p:spPr>
            <a:xfrm rot="2518652">
              <a:off x="3702482" y="3148741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Isosceles Triangle 134">
              <a:extLst>
                <a:ext uri="{FF2B5EF4-FFF2-40B4-BE49-F238E27FC236}">
                  <a16:creationId xmlns:a16="http://schemas.microsoft.com/office/drawing/2014/main" id="{ACEFFD15-33E2-88C1-1D67-C674D9FFB8F8}"/>
                </a:ext>
              </a:extLst>
            </p:cNvPr>
            <p:cNvSpPr/>
            <p:nvPr/>
          </p:nvSpPr>
          <p:spPr>
            <a:xfrm rot="13318271">
              <a:off x="3663688" y="3119286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72095D5-B52A-9E03-35A3-6EFB4DFB7D09}"/>
              </a:ext>
            </a:extLst>
          </p:cNvPr>
          <p:cNvGrpSpPr/>
          <p:nvPr/>
        </p:nvGrpSpPr>
        <p:grpSpPr>
          <a:xfrm rot="5861790">
            <a:off x="9476802" y="3471448"/>
            <a:ext cx="344931" cy="548236"/>
            <a:chOff x="3628494" y="2621136"/>
            <a:chExt cx="439096" cy="623914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21B38970-EE38-D0C9-5E09-B9425C4F0FC2}"/>
                </a:ext>
              </a:extLst>
            </p:cNvPr>
            <p:cNvSpPr/>
            <p:nvPr/>
          </p:nvSpPr>
          <p:spPr>
            <a:xfrm rot="18718652">
              <a:off x="3658627" y="2804317"/>
              <a:ext cx="592143" cy="2257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TV</a:t>
              </a:r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C2F8F88D-100F-A502-6B75-DB5F3D252C95}"/>
                </a:ext>
              </a:extLst>
            </p:cNvPr>
            <p:cNvSpPr/>
            <p:nvPr/>
          </p:nvSpPr>
          <p:spPr>
            <a:xfrm rot="2518652">
              <a:off x="3628494" y="3087092"/>
              <a:ext cx="103588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5B9C8232-D3F3-87FD-1FCF-042D73F7DE9E}"/>
                </a:ext>
              </a:extLst>
            </p:cNvPr>
            <p:cNvSpPr/>
            <p:nvPr/>
          </p:nvSpPr>
          <p:spPr>
            <a:xfrm rot="2518652">
              <a:off x="3702482" y="3148741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5B127C97-67A1-5EA6-76BF-B1453E2CBA3B}"/>
                </a:ext>
              </a:extLst>
            </p:cNvPr>
            <p:cNvSpPr/>
            <p:nvPr/>
          </p:nvSpPr>
          <p:spPr>
            <a:xfrm rot="13318271">
              <a:off x="3663688" y="3119286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6A1BDA6-F725-C32C-B1B5-2D200A30B019}"/>
              </a:ext>
            </a:extLst>
          </p:cNvPr>
          <p:cNvGrpSpPr/>
          <p:nvPr/>
        </p:nvGrpSpPr>
        <p:grpSpPr>
          <a:xfrm>
            <a:off x="628374" y="3429000"/>
            <a:ext cx="999704" cy="1024004"/>
            <a:chOff x="628374" y="3429000"/>
            <a:chExt cx="999704" cy="1024004"/>
          </a:xfrm>
        </p:grpSpPr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F6699F49-A637-21C7-0D94-2180F90B9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8078" y="3429000"/>
              <a:ext cx="0" cy="1024004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5BFCD4F-60AC-E5AE-3C8C-DFF8EF021D50}"/>
                </a:ext>
              </a:extLst>
            </p:cNvPr>
            <p:cNvSpPr txBox="1"/>
            <p:nvPr/>
          </p:nvSpPr>
          <p:spPr>
            <a:xfrm>
              <a:off x="628374" y="3731640"/>
              <a:ext cx="992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3.8 km/s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3EE2D11-2717-ACC5-564D-96DCC816DB43}"/>
              </a:ext>
            </a:extLst>
          </p:cNvPr>
          <p:cNvSpPr/>
          <p:nvPr/>
        </p:nvSpPr>
        <p:spPr>
          <a:xfrm>
            <a:off x="10309588" y="1658711"/>
            <a:ext cx="369574" cy="144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TV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A26199-9CDD-F236-EE46-794CD9D6C076}"/>
              </a:ext>
            </a:extLst>
          </p:cNvPr>
          <p:cNvSpPr/>
          <p:nvPr/>
        </p:nvSpPr>
        <p:spPr>
          <a:xfrm>
            <a:off x="10309588" y="1837878"/>
            <a:ext cx="145131" cy="1523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D300D65-CACB-ADC9-D6CA-0F2CD5E0CC64}"/>
              </a:ext>
            </a:extLst>
          </p:cNvPr>
          <p:cNvCxnSpPr>
            <a:cxnSpLocks/>
          </p:cNvCxnSpPr>
          <p:nvPr/>
        </p:nvCxnSpPr>
        <p:spPr>
          <a:xfrm flipV="1">
            <a:off x="1628078" y="1053084"/>
            <a:ext cx="0" cy="232405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55CD41C-4712-8D41-5879-829DF023FB40}"/>
              </a:ext>
            </a:extLst>
          </p:cNvPr>
          <p:cNvSpPr txBox="1"/>
          <p:nvPr/>
        </p:nvSpPr>
        <p:spPr>
          <a:xfrm>
            <a:off x="628374" y="2574466"/>
            <a:ext cx="99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2.5 km/s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DF0FE08-2F83-A064-C290-FC096F3B7ABE}"/>
              </a:ext>
            </a:extLst>
          </p:cNvPr>
          <p:cNvGrpSpPr/>
          <p:nvPr/>
        </p:nvGrpSpPr>
        <p:grpSpPr>
          <a:xfrm>
            <a:off x="10258168" y="1383899"/>
            <a:ext cx="288862" cy="276999"/>
            <a:chOff x="3753571" y="2220061"/>
            <a:chExt cx="288862" cy="2769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202D034-9B53-E1E6-0925-C1B5E08923A2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4BB10A-1F00-A93E-C6D9-7E181BEC4ED0}"/>
                </a:ext>
              </a:extLst>
            </p:cNvPr>
            <p:cNvSpPr txBox="1"/>
            <p:nvPr/>
          </p:nvSpPr>
          <p:spPr>
            <a:xfrm>
              <a:off x="3753571" y="2220061"/>
              <a:ext cx="2888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P</a:t>
              </a:r>
              <a:r>
                <a:rPr lang="en-GB" sz="1200" baseline="-25000" dirty="0">
                  <a:solidFill>
                    <a:schemeClr val="bg1"/>
                  </a:solidFill>
                </a:rPr>
                <a:t>i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DE26090-5F0B-AA71-851F-6256890110BB}"/>
              </a:ext>
            </a:extLst>
          </p:cNvPr>
          <p:cNvGrpSpPr/>
          <p:nvPr/>
        </p:nvGrpSpPr>
        <p:grpSpPr>
          <a:xfrm>
            <a:off x="4091123" y="3124151"/>
            <a:ext cx="282450" cy="211203"/>
            <a:chOff x="3753571" y="2220061"/>
            <a:chExt cx="341417" cy="27648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C78B9E-45E2-585B-47F8-E0D57D48EF91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5D2494-F14E-53B3-20C9-3202DFEAC915}"/>
                </a:ext>
              </a:extLst>
            </p:cNvPr>
            <p:cNvSpPr txBox="1"/>
            <p:nvPr/>
          </p:nvSpPr>
          <p:spPr>
            <a:xfrm>
              <a:off x="3753571" y="2220061"/>
              <a:ext cx="341417" cy="276487"/>
            </a:xfrm>
            <a:prstGeom prst="rect">
              <a:avLst/>
            </a:prstGeom>
            <a:noFill/>
          </p:spPr>
          <p:txBody>
            <a:bodyPr wrap="none" tIns="36000" bIns="36000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</a:rPr>
                <a:t>P</a:t>
              </a:r>
              <a:r>
                <a:rPr lang="en-GB" sz="900" baseline="-25000" dirty="0">
                  <a:solidFill>
                    <a:schemeClr val="bg1"/>
                  </a:solidFill>
                </a:rPr>
                <a:t>1</a:t>
              </a:r>
              <a:endParaRPr lang="en-GB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15D8BB2-5515-7D3A-52AD-71ED545563C9}"/>
              </a:ext>
            </a:extLst>
          </p:cNvPr>
          <p:cNvGrpSpPr/>
          <p:nvPr/>
        </p:nvGrpSpPr>
        <p:grpSpPr>
          <a:xfrm rot="2052035">
            <a:off x="3074496" y="3485583"/>
            <a:ext cx="282450" cy="211203"/>
            <a:chOff x="3753571" y="2220061"/>
            <a:chExt cx="341417" cy="276487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23206AB-8CCB-D550-AE17-AB79EB45CF14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BD71C88-67C6-9AF1-CC71-2FB32EA0EEE2}"/>
                </a:ext>
              </a:extLst>
            </p:cNvPr>
            <p:cNvSpPr txBox="1"/>
            <p:nvPr/>
          </p:nvSpPr>
          <p:spPr>
            <a:xfrm>
              <a:off x="3753571" y="2220061"/>
              <a:ext cx="341417" cy="276487"/>
            </a:xfrm>
            <a:prstGeom prst="rect">
              <a:avLst/>
            </a:prstGeom>
            <a:noFill/>
          </p:spPr>
          <p:txBody>
            <a:bodyPr wrap="none" tIns="36000" bIns="36000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</a:rPr>
                <a:t>P</a:t>
              </a:r>
              <a:r>
                <a:rPr lang="en-GB" sz="900" baseline="-25000" dirty="0">
                  <a:solidFill>
                    <a:schemeClr val="bg1"/>
                  </a:solidFill>
                </a:rPr>
                <a:t>1</a:t>
              </a:r>
              <a:endParaRPr lang="en-GB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760CE8B-9B41-F2C5-5582-E87713339D1E}"/>
              </a:ext>
            </a:extLst>
          </p:cNvPr>
          <p:cNvGrpSpPr/>
          <p:nvPr/>
        </p:nvGrpSpPr>
        <p:grpSpPr>
          <a:xfrm>
            <a:off x="2444969" y="4183303"/>
            <a:ext cx="282450" cy="211203"/>
            <a:chOff x="3753571" y="2220061"/>
            <a:chExt cx="341417" cy="276487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92D914A0-5974-9343-794F-AA548B30472E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943ECEFF-A0CA-8310-36BD-57BA13146F47}"/>
                </a:ext>
              </a:extLst>
            </p:cNvPr>
            <p:cNvSpPr txBox="1"/>
            <p:nvPr/>
          </p:nvSpPr>
          <p:spPr>
            <a:xfrm>
              <a:off x="3753571" y="2220061"/>
              <a:ext cx="341417" cy="276487"/>
            </a:xfrm>
            <a:prstGeom prst="rect">
              <a:avLst/>
            </a:prstGeom>
            <a:noFill/>
          </p:spPr>
          <p:txBody>
            <a:bodyPr wrap="none" tIns="36000" bIns="36000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</a:rPr>
                <a:t>P</a:t>
              </a:r>
              <a:r>
                <a:rPr lang="en-GB" sz="900" baseline="-25000" dirty="0">
                  <a:solidFill>
                    <a:schemeClr val="bg1"/>
                  </a:solidFill>
                </a:rPr>
                <a:t>1</a:t>
              </a:r>
              <a:endParaRPr lang="en-GB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4824697-561B-89DC-B677-CC93137B4D83}"/>
              </a:ext>
            </a:extLst>
          </p:cNvPr>
          <p:cNvGrpSpPr/>
          <p:nvPr/>
        </p:nvGrpSpPr>
        <p:grpSpPr>
          <a:xfrm rot="1789312">
            <a:off x="5149625" y="1644677"/>
            <a:ext cx="273198" cy="209920"/>
            <a:chOff x="3753571" y="2220061"/>
            <a:chExt cx="341417" cy="276487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294AA161-2238-BA84-95C8-A0D10FE6B6C2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ADD6196-2CD4-1910-BA5F-2D92D9F5EC80}"/>
                </a:ext>
              </a:extLst>
            </p:cNvPr>
            <p:cNvSpPr txBox="1"/>
            <p:nvPr/>
          </p:nvSpPr>
          <p:spPr>
            <a:xfrm>
              <a:off x="3753571" y="2220061"/>
              <a:ext cx="341417" cy="276487"/>
            </a:xfrm>
            <a:prstGeom prst="rect">
              <a:avLst/>
            </a:prstGeom>
            <a:noFill/>
          </p:spPr>
          <p:txBody>
            <a:bodyPr wrap="none" tIns="36000" bIns="36000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</a:rPr>
                <a:t>P</a:t>
              </a:r>
              <a:r>
                <a:rPr lang="en-GB" sz="900" baseline="-25000" dirty="0">
                  <a:solidFill>
                    <a:schemeClr val="bg1"/>
                  </a:solidFill>
                </a:rPr>
                <a:t>1</a:t>
              </a:r>
              <a:endParaRPr lang="en-GB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E3C6E8CC-D932-817D-FB7B-B8A0CD6E2C02}"/>
              </a:ext>
            </a:extLst>
          </p:cNvPr>
          <p:cNvGrpSpPr/>
          <p:nvPr/>
        </p:nvGrpSpPr>
        <p:grpSpPr>
          <a:xfrm rot="7129697">
            <a:off x="7168688" y="1730154"/>
            <a:ext cx="356683" cy="374584"/>
            <a:chOff x="7780874" y="1514587"/>
            <a:chExt cx="356683" cy="37458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C633C77D-77E7-7E9A-F2A9-FB9115EA5FC9}"/>
                </a:ext>
              </a:extLst>
            </p:cNvPr>
            <p:cNvGrpSpPr/>
            <p:nvPr/>
          </p:nvGrpSpPr>
          <p:grpSpPr>
            <a:xfrm rot="10070145">
              <a:off x="7780874" y="1678129"/>
              <a:ext cx="207577" cy="211042"/>
              <a:chOff x="5251314" y="2412560"/>
              <a:chExt cx="207577" cy="211042"/>
            </a:xfrm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5A36180F-6B6E-8137-1DDC-D86CA8AD74D9}"/>
                  </a:ext>
                </a:extLst>
              </p:cNvPr>
              <p:cNvSpPr/>
              <p:nvPr/>
            </p:nvSpPr>
            <p:spPr>
              <a:xfrm rot="13339933">
                <a:off x="5251314" y="2466709"/>
                <a:ext cx="157791" cy="15689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L</a:t>
                </a:r>
              </a:p>
            </p:txBody>
          </p:sp>
          <p:sp>
            <p:nvSpPr>
              <p:cNvPr id="161" name="Isosceles Triangle 160">
                <a:extLst>
                  <a:ext uri="{FF2B5EF4-FFF2-40B4-BE49-F238E27FC236}">
                    <a16:creationId xmlns:a16="http://schemas.microsoft.com/office/drawing/2014/main" id="{7C955056-1D95-4B99-57DF-0BA8CF113C75}"/>
                  </a:ext>
                </a:extLst>
              </p:cNvPr>
              <p:cNvSpPr/>
              <p:nvPr/>
            </p:nvSpPr>
            <p:spPr>
              <a:xfrm rot="13318652">
                <a:off x="5389678" y="2456755"/>
                <a:ext cx="69213" cy="6435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2" name="Isosceles Triangle 161">
                <a:extLst>
                  <a:ext uri="{FF2B5EF4-FFF2-40B4-BE49-F238E27FC236}">
                    <a16:creationId xmlns:a16="http://schemas.microsoft.com/office/drawing/2014/main" id="{E7565548-A590-42B7-5CC6-77303CF6A009}"/>
                  </a:ext>
                </a:extLst>
              </p:cNvPr>
              <p:cNvSpPr/>
              <p:nvPr/>
            </p:nvSpPr>
            <p:spPr>
              <a:xfrm rot="13318652">
                <a:off x="5340556" y="2412560"/>
                <a:ext cx="69213" cy="6435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ACA4578B-1B76-9A37-57D9-B76644C170DE}"/>
                </a:ext>
              </a:extLst>
            </p:cNvPr>
            <p:cNvGrpSpPr/>
            <p:nvPr/>
          </p:nvGrpSpPr>
          <p:grpSpPr>
            <a:xfrm rot="1789312">
              <a:off x="7855107" y="1514587"/>
              <a:ext cx="282450" cy="211203"/>
              <a:chOff x="3747791" y="2219216"/>
              <a:chExt cx="352980" cy="278177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81A418A9-C35C-5203-7136-4D077DE2C905}"/>
                  </a:ext>
                </a:extLst>
              </p:cNvPr>
              <p:cNvSpPr/>
              <p:nvPr/>
            </p:nvSpPr>
            <p:spPr>
              <a:xfrm>
                <a:off x="3805658" y="2278486"/>
                <a:ext cx="198000" cy="19637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000" dirty="0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493E9D3-0376-5EBD-9EE3-7C68255BDCB4}"/>
                  </a:ext>
                </a:extLst>
              </p:cNvPr>
              <p:cNvSpPr txBox="1"/>
              <p:nvPr/>
            </p:nvSpPr>
            <p:spPr>
              <a:xfrm>
                <a:off x="3747791" y="2219216"/>
                <a:ext cx="352980" cy="278177"/>
              </a:xfrm>
              <a:prstGeom prst="rect">
                <a:avLst/>
              </a:prstGeom>
              <a:noFill/>
            </p:spPr>
            <p:txBody>
              <a:bodyPr wrap="none" tIns="36000" bIns="36000" rtlCol="0">
                <a:spAutoFit/>
              </a:bodyPr>
              <a:lstStyle/>
              <a:p>
                <a:r>
                  <a:rPr lang="en-GB" sz="900" dirty="0">
                    <a:solidFill>
                      <a:schemeClr val="bg1"/>
                    </a:solidFill>
                  </a:rPr>
                  <a:t>P</a:t>
                </a:r>
                <a:r>
                  <a:rPr lang="en-GB" sz="900" baseline="-25000" dirty="0">
                    <a:solidFill>
                      <a:schemeClr val="bg1"/>
                    </a:solidFill>
                  </a:rPr>
                  <a:t>2</a:t>
                </a:r>
                <a:endParaRPr lang="en-GB" sz="8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8FF240D-46A6-6C77-A660-DD1548F607FB}"/>
              </a:ext>
            </a:extLst>
          </p:cNvPr>
          <p:cNvGrpSpPr/>
          <p:nvPr/>
        </p:nvGrpSpPr>
        <p:grpSpPr>
          <a:xfrm rot="10800000">
            <a:off x="5951645" y="1003364"/>
            <a:ext cx="273198" cy="209920"/>
            <a:chOff x="3753571" y="2220061"/>
            <a:chExt cx="341417" cy="276487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21D81175-0192-75B8-6731-B7DAD28C4BF4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BD990EFD-9E36-0B68-68C1-60B5B975C3D3}"/>
                </a:ext>
              </a:extLst>
            </p:cNvPr>
            <p:cNvSpPr txBox="1"/>
            <p:nvPr/>
          </p:nvSpPr>
          <p:spPr>
            <a:xfrm>
              <a:off x="3753571" y="2220061"/>
              <a:ext cx="341417" cy="276487"/>
            </a:xfrm>
            <a:prstGeom prst="rect">
              <a:avLst/>
            </a:prstGeom>
            <a:noFill/>
          </p:spPr>
          <p:txBody>
            <a:bodyPr wrap="none" tIns="36000" bIns="36000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</a:rPr>
                <a:t>P</a:t>
              </a:r>
              <a:r>
                <a:rPr lang="en-GB" sz="900" baseline="-25000" dirty="0">
                  <a:solidFill>
                    <a:schemeClr val="bg1"/>
                  </a:solidFill>
                </a:rPr>
                <a:t>1</a:t>
              </a:r>
              <a:endParaRPr lang="en-GB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56D3B483-D3FF-AF1A-D2F5-1BCC1CE5F0E8}"/>
              </a:ext>
            </a:extLst>
          </p:cNvPr>
          <p:cNvGrpSpPr/>
          <p:nvPr/>
        </p:nvGrpSpPr>
        <p:grpSpPr>
          <a:xfrm rot="10800000">
            <a:off x="6789412" y="1002182"/>
            <a:ext cx="282450" cy="211203"/>
            <a:chOff x="3747790" y="2219215"/>
            <a:chExt cx="352980" cy="278177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A1AF7409-71F3-2C90-05CD-513A5BD5F6AA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22E87BE-B040-4A11-7247-988199EDBDC1}"/>
                </a:ext>
              </a:extLst>
            </p:cNvPr>
            <p:cNvSpPr txBox="1"/>
            <p:nvPr/>
          </p:nvSpPr>
          <p:spPr>
            <a:xfrm>
              <a:off x="3747790" y="2219215"/>
              <a:ext cx="352980" cy="278177"/>
            </a:xfrm>
            <a:prstGeom prst="rect">
              <a:avLst/>
            </a:prstGeom>
            <a:noFill/>
          </p:spPr>
          <p:txBody>
            <a:bodyPr wrap="none" tIns="36000" bIns="36000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</a:rPr>
                <a:t>P</a:t>
              </a:r>
              <a:r>
                <a:rPr lang="en-GB" sz="900" baseline="-25000" dirty="0">
                  <a:solidFill>
                    <a:schemeClr val="bg1"/>
                  </a:solidFill>
                </a:rPr>
                <a:t>2</a:t>
              </a:r>
              <a:endParaRPr lang="en-GB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2B24AD27-5ABB-3FE6-B935-5F1A11BA8F66}"/>
              </a:ext>
            </a:extLst>
          </p:cNvPr>
          <p:cNvGrpSpPr/>
          <p:nvPr/>
        </p:nvGrpSpPr>
        <p:grpSpPr>
          <a:xfrm>
            <a:off x="8667654" y="3079574"/>
            <a:ext cx="282450" cy="211203"/>
            <a:chOff x="3747790" y="2219215"/>
            <a:chExt cx="352980" cy="278177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6AAA2AA5-5161-0EAE-F16E-9D649A5D432C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352A1FC-80BF-F476-57C4-80014A1BAE9D}"/>
                </a:ext>
              </a:extLst>
            </p:cNvPr>
            <p:cNvSpPr txBox="1"/>
            <p:nvPr/>
          </p:nvSpPr>
          <p:spPr>
            <a:xfrm>
              <a:off x="3747790" y="2219215"/>
              <a:ext cx="352980" cy="278177"/>
            </a:xfrm>
            <a:prstGeom prst="rect">
              <a:avLst/>
            </a:prstGeom>
            <a:noFill/>
          </p:spPr>
          <p:txBody>
            <a:bodyPr wrap="none" tIns="36000" bIns="36000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</a:rPr>
                <a:t>P</a:t>
              </a:r>
              <a:r>
                <a:rPr lang="en-GB" sz="900" baseline="-25000" dirty="0">
                  <a:solidFill>
                    <a:schemeClr val="bg1"/>
                  </a:solidFill>
                </a:rPr>
                <a:t>2</a:t>
              </a:r>
              <a:endParaRPr lang="en-GB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AE9C655-2DDC-48C0-52B5-E430A06F9E2D}"/>
              </a:ext>
            </a:extLst>
          </p:cNvPr>
          <p:cNvGrpSpPr/>
          <p:nvPr/>
        </p:nvGrpSpPr>
        <p:grpSpPr>
          <a:xfrm rot="3028837">
            <a:off x="9751645" y="3984723"/>
            <a:ext cx="282450" cy="211203"/>
            <a:chOff x="3747790" y="2219215"/>
            <a:chExt cx="352980" cy="278177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3713B9E7-3F48-2026-6962-E7908F9F1243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95317EC2-2DD6-0EBE-54DC-43248ADA3967}"/>
                </a:ext>
              </a:extLst>
            </p:cNvPr>
            <p:cNvSpPr txBox="1"/>
            <p:nvPr/>
          </p:nvSpPr>
          <p:spPr>
            <a:xfrm>
              <a:off x="3747790" y="2219215"/>
              <a:ext cx="352980" cy="278177"/>
            </a:xfrm>
            <a:prstGeom prst="rect">
              <a:avLst/>
            </a:prstGeom>
            <a:noFill/>
          </p:spPr>
          <p:txBody>
            <a:bodyPr wrap="none" tIns="36000" bIns="36000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</a:rPr>
                <a:t>P</a:t>
              </a:r>
              <a:r>
                <a:rPr lang="en-GB" sz="900" baseline="-25000" dirty="0">
                  <a:solidFill>
                    <a:schemeClr val="bg1"/>
                  </a:solidFill>
                </a:rPr>
                <a:t>2</a:t>
              </a:r>
              <a:endParaRPr lang="en-GB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6F01DC4-9C9B-7604-BFDC-35DC2D143357}"/>
              </a:ext>
            </a:extLst>
          </p:cNvPr>
          <p:cNvGrpSpPr/>
          <p:nvPr/>
        </p:nvGrpSpPr>
        <p:grpSpPr>
          <a:xfrm>
            <a:off x="10749384" y="4159357"/>
            <a:ext cx="282450" cy="211203"/>
            <a:chOff x="3747790" y="2219215"/>
            <a:chExt cx="352980" cy="278177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CAD79A6E-7012-1984-6E82-DADA4F01EA68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0F8F2AB-8B31-E9EA-BC7D-30270E2F15DA}"/>
                </a:ext>
              </a:extLst>
            </p:cNvPr>
            <p:cNvSpPr txBox="1"/>
            <p:nvPr/>
          </p:nvSpPr>
          <p:spPr>
            <a:xfrm>
              <a:off x="3747790" y="2219215"/>
              <a:ext cx="352980" cy="278177"/>
            </a:xfrm>
            <a:prstGeom prst="rect">
              <a:avLst/>
            </a:prstGeom>
            <a:noFill/>
          </p:spPr>
          <p:txBody>
            <a:bodyPr wrap="none" tIns="36000" bIns="36000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</a:rPr>
                <a:t>P</a:t>
              </a:r>
              <a:r>
                <a:rPr lang="en-GB" sz="900" baseline="-25000" dirty="0">
                  <a:solidFill>
                    <a:schemeClr val="bg1"/>
                  </a:solidFill>
                </a:rPr>
                <a:t>2</a:t>
              </a:r>
              <a:endParaRPr lang="en-GB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0D7BEC5-390B-8E5C-B303-1024C4143D33}"/>
              </a:ext>
            </a:extLst>
          </p:cNvPr>
          <p:cNvSpPr txBox="1"/>
          <p:nvPr/>
        </p:nvSpPr>
        <p:spPr>
          <a:xfrm>
            <a:off x="5783655" y="5713956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/>
              <a:t>Deployment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4ECD50-D73C-6536-BF8E-7EA2E8748EC3}"/>
              </a:ext>
            </a:extLst>
          </p:cNvPr>
          <p:cNvSpPr txBox="1"/>
          <p:nvPr/>
        </p:nvSpPr>
        <p:spPr>
          <a:xfrm>
            <a:off x="1559900" y="51776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FB27C9-7CF2-4DC3-635A-93FCA2D14DC7}"/>
              </a:ext>
            </a:extLst>
          </p:cNvPr>
          <p:cNvSpPr txBox="1"/>
          <p:nvPr/>
        </p:nvSpPr>
        <p:spPr>
          <a:xfrm>
            <a:off x="2325416" y="5176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E54448-CF13-46B1-2C22-F23051F40F03}"/>
              </a:ext>
            </a:extLst>
          </p:cNvPr>
          <p:cNvSpPr txBox="1"/>
          <p:nvPr/>
        </p:nvSpPr>
        <p:spPr>
          <a:xfrm>
            <a:off x="3022150" y="51718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66235C-3546-35F2-6092-4CBA88AE5D0B}"/>
              </a:ext>
            </a:extLst>
          </p:cNvPr>
          <p:cNvSpPr txBox="1"/>
          <p:nvPr/>
        </p:nvSpPr>
        <p:spPr>
          <a:xfrm>
            <a:off x="3924138" y="51831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D4D9DA-EE98-EE27-B6F4-CBE3556E1071}"/>
              </a:ext>
            </a:extLst>
          </p:cNvPr>
          <p:cNvSpPr txBox="1"/>
          <p:nvPr/>
        </p:nvSpPr>
        <p:spPr>
          <a:xfrm>
            <a:off x="5063605" y="51852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6B8176-8B5C-3433-0327-630F43D7C3A8}"/>
              </a:ext>
            </a:extLst>
          </p:cNvPr>
          <p:cNvSpPr txBox="1"/>
          <p:nvPr/>
        </p:nvSpPr>
        <p:spPr>
          <a:xfrm>
            <a:off x="6124183" y="51685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47B9F9-469B-5E96-FC3F-6C7F46521BA0}"/>
              </a:ext>
            </a:extLst>
          </p:cNvPr>
          <p:cNvSpPr txBox="1"/>
          <p:nvPr/>
        </p:nvSpPr>
        <p:spPr>
          <a:xfrm>
            <a:off x="7135106" y="51734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769934B-CC33-23A7-9F52-4830DB3442A9}"/>
              </a:ext>
            </a:extLst>
          </p:cNvPr>
          <p:cNvSpPr txBox="1"/>
          <p:nvPr/>
        </p:nvSpPr>
        <p:spPr>
          <a:xfrm>
            <a:off x="8291094" y="51719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7B79E9F-4D70-D01F-A114-1D7EC1561713}"/>
              </a:ext>
            </a:extLst>
          </p:cNvPr>
          <p:cNvSpPr txBox="1"/>
          <p:nvPr/>
        </p:nvSpPr>
        <p:spPr>
          <a:xfrm>
            <a:off x="9367061" y="51740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F646209-6403-B7EC-AFC2-FAFEB5152C5B}"/>
              </a:ext>
            </a:extLst>
          </p:cNvPr>
          <p:cNvCxnSpPr>
            <a:cxnSpLocks/>
          </p:cNvCxnSpPr>
          <p:nvPr/>
        </p:nvCxnSpPr>
        <p:spPr>
          <a:xfrm>
            <a:off x="11070111" y="4492506"/>
            <a:ext cx="3682" cy="16704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1291F12-1182-557C-C264-C2FB19421DB3}"/>
              </a:ext>
            </a:extLst>
          </p:cNvPr>
          <p:cNvSpPr txBox="1"/>
          <p:nvPr/>
        </p:nvSpPr>
        <p:spPr>
          <a:xfrm>
            <a:off x="10334702" y="51873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578F017-662F-9B83-8079-B5845439DC56}"/>
              </a:ext>
            </a:extLst>
          </p:cNvPr>
          <p:cNvSpPr txBox="1"/>
          <p:nvPr/>
        </p:nvSpPr>
        <p:spPr>
          <a:xfrm>
            <a:off x="10056925" y="5659569"/>
            <a:ext cx="961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Circularise</a:t>
            </a:r>
          </a:p>
          <a:p>
            <a:pPr algn="ctr"/>
            <a:r>
              <a:rPr lang="en-GB" sz="1400" b="1" dirty="0"/>
              <a:t>+ Loiter</a:t>
            </a:r>
          </a:p>
        </p:txBody>
      </p:sp>
    </p:spTree>
    <p:extLst>
      <p:ext uri="{BB962C8B-B14F-4D97-AF65-F5344CB8AC3E}">
        <p14:creationId xmlns:p14="http://schemas.microsoft.com/office/powerpoint/2010/main" val="673493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C40CD3-18E6-418B-E826-21FAFD39F62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314043" y="3368068"/>
            <a:ext cx="9361120" cy="2945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4689AD6-752C-A4C4-BE1B-B8198C8387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43849" y="5123887"/>
            <a:ext cx="10986805" cy="464683"/>
          </a:xfrm>
          <a:prstGeom prst="rect">
            <a:avLst/>
          </a:prstGeom>
          <a:solidFill>
            <a:srgbClr val="152A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B4858E-34E4-57EC-B031-BEEC24D711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43849" y="548039"/>
            <a:ext cx="10988493" cy="46468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28EB79-06EA-0637-2E3C-92BB8715A5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9656" y="388304"/>
            <a:ext cx="772322" cy="784153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43CEEB-74CD-04F4-196C-F6219D8BBF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9656" y="4964152"/>
            <a:ext cx="772322" cy="784153"/>
          </a:xfrm>
          <a:prstGeom prst="ellipse">
            <a:avLst/>
          </a:prstGeom>
          <a:solidFill>
            <a:srgbClr val="152A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ECEF93-79F3-12CF-5C46-6179028ACEC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394486" y="2187429"/>
            <a:ext cx="9135605" cy="2296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589DAF-BCCD-B710-F1FF-77834E9187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300839" y="4457873"/>
            <a:ext cx="9366173" cy="27310"/>
          </a:xfrm>
          <a:prstGeom prst="line">
            <a:avLst/>
          </a:prstGeom>
          <a:ln w="38100">
            <a:solidFill>
              <a:srgbClr val="152A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29378E-F96A-A0ED-890A-87EA4F71F01D}"/>
              </a:ext>
            </a:extLst>
          </p:cNvPr>
          <p:cNvCxnSpPr>
            <a:cxnSpLocks/>
          </p:cNvCxnSpPr>
          <p:nvPr/>
        </p:nvCxnSpPr>
        <p:spPr>
          <a:xfrm flipV="1">
            <a:off x="1401318" y="4454445"/>
            <a:ext cx="684539" cy="669261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2DC5B1-E012-A481-2860-80E7586509AF}"/>
              </a:ext>
            </a:extLst>
          </p:cNvPr>
          <p:cNvCxnSpPr>
            <a:cxnSpLocks/>
          </p:cNvCxnSpPr>
          <p:nvPr/>
        </p:nvCxnSpPr>
        <p:spPr>
          <a:xfrm>
            <a:off x="2085857" y="4466146"/>
            <a:ext cx="7354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FD1359-CCE5-E013-DE27-437A84D7A55B}"/>
              </a:ext>
            </a:extLst>
          </p:cNvPr>
          <p:cNvCxnSpPr>
            <a:cxnSpLocks/>
          </p:cNvCxnSpPr>
          <p:nvPr/>
        </p:nvCxnSpPr>
        <p:spPr>
          <a:xfrm flipV="1">
            <a:off x="2795218" y="3368068"/>
            <a:ext cx="785001" cy="1097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6B5DEA4-0A73-3C39-1662-8324D343E5D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5817" y="1947387"/>
            <a:ext cx="665234" cy="480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bg2">
                    <a:lumMod val="50000"/>
                  </a:schemeClr>
                </a:solidFill>
              </a:rPr>
              <a:t>LLO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98CA7B5-0827-7231-B75B-9484ABD647C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1019" y="4204034"/>
            <a:ext cx="747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152AF3"/>
                </a:solidFill>
              </a:rPr>
              <a:t>LEO</a:t>
            </a:r>
            <a:endParaRPr lang="en-GB" sz="2400" b="1" dirty="0">
              <a:solidFill>
                <a:srgbClr val="152AF3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B4438F8-A2CE-A5C0-F71D-E025D051F480}"/>
              </a:ext>
            </a:extLst>
          </p:cNvPr>
          <p:cNvCxnSpPr>
            <a:cxnSpLocks/>
          </p:cNvCxnSpPr>
          <p:nvPr/>
        </p:nvCxnSpPr>
        <p:spPr>
          <a:xfrm>
            <a:off x="2085857" y="4485183"/>
            <a:ext cx="2483" cy="1670438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70A243A-5AD9-6D7B-2A6E-A0E43D6CDC98}"/>
              </a:ext>
            </a:extLst>
          </p:cNvPr>
          <p:cNvCxnSpPr>
            <a:cxnSpLocks/>
          </p:cNvCxnSpPr>
          <p:nvPr/>
        </p:nvCxnSpPr>
        <p:spPr>
          <a:xfrm>
            <a:off x="1378520" y="5085896"/>
            <a:ext cx="0" cy="1031916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466C058-9C48-A347-CFB3-0D09C49705FD}"/>
              </a:ext>
            </a:extLst>
          </p:cNvPr>
          <p:cNvCxnSpPr>
            <a:cxnSpLocks/>
          </p:cNvCxnSpPr>
          <p:nvPr/>
        </p:nvCxnSpPr>
        <p:spPr>
          <a:xfrm>
            <a:off x="2821259" y="4444684"/>
            <a:ext cx="0" cy="1751435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148469-00CA-938C-0089-33A734979C31}"/>
              </a:ext>
            </a:extLst>
          </p:cNvPr>
          <p:cNvCxnSpPr>
            <a:cxnSpLocks/>
          </p:cNvCxnSpPr>
          <p:nvPr/>
        </p:nvCxnSpPr>
        <p:spPr>
          <a:xfrm>
            <a:off x="3580219" y="3368068"/>
            <a:ext cx="0" cy="282805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988A373-606E-F0EE-C85B-D01AD40DD248}"/>
              </a:ext>
            </a:extLst>
          </p:cNvPr>
          <p:cNvCxnSpPr>
            <a:cxnSpLocks/>
          </p:cNvCxnSpPr>
          <p:nvPr/>
        </p:nvCxnSpPr>
        <p:spPr>
          <a:xfrm>
            <a:off x="6669160" y="2210394"/>
            <a:ext cx="0" cy="395255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2C4B928-30C7-5DBD-7B03-553430D6F627}"/>
              </a:ext>
            </a:extLst>
          </p:cNvPr>
          <p:cNvCxnSpPr>
            <a:cxnSpLocks/>
          </p:cNvCxnSpPr>
          <p:nvPr/>
        </p:nvCxnSpPr>
        <p:spPr>
          <a:xfrm>
            <a:off x="9944014" y="4485183"/>
            <a:ext cx="3682" cy="16704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E44ACCF-D765-5785-3C58-F7B2EE451AB4}"/>
              </a:ext>
            </a:extLst>
          </p:cNvPr>
          <p:cNvCxnSpPr>
            <a:cxnSpLocks/>
          </p:cNvCxnSpPr>
          <p:nvPr/>
        </p:nvCxnSpPr>
        <p:spPr>
          <a:xfrm>
            <a:off x="7924491" y="3368068"/>
            <a:ext cx="0" cy="278755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C4428CC8-36D9-FBD9-8FE1-11C39D664A8C}"/>
              </a:ext>
            </a:extLst>
          </p:cNvPr>
          <p:cNvSpPr txBox="1"/>
          <p:nvPr/>
        </p:nvSpPr>
        <p:spPr>
          <a:xfrm>
            <a:off x="1337867" y="5649290"/>
            <a:ext cx="791609" cy="3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/>
              <a:t>Launch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3C0384-74CD-7C6E-B34C-857769831D54}"/>
              </a:ext>
            </a:extLst>
          </p:cNvPr>
          <p:cNvSpPr txBox="1"/>
          <p:nvPr/>
        </p:nvSpPr>
        <p:spPr>
          <a:xfrm>
            <a:off x="2933095" y="564929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TLI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39E43EC-98CA-4CBE-7FF6-E6A6DE6B34C3}"/>
              </a:ext>
            </a:extLst>
          </p:cNvPr>
          <p:cNvSpPr txBox="1"/>
          <p:nvPr/>
        </p:nvSpPr>
        <p:spPr>
          <a:xfrm>
            <a:off x="5814392" y="5597564"/>
            <a:ext cx="89479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Landing</a:t>
            </a:r>
            <a:br>
              <a:rPr lang="en-GB" sz="1100" b="1" dirty="0"/>
            </a:br>
            <a:r>
              <a:rPr lang="en-GB" sz="1100" b="1" dirty="0"/>
              <a:t>deployment</a:t>
            </a:r>
            <a:br>
              <a:rPr lang="en-GB" sz="1100" b="1" dirty="0"/>
            </a:br>
            <a:r>
              <a:rPr lang="en-GB" sz="1100" b="1" dirty="0"/>
              <a:t>Lift-off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1184E14-9D7B-BD9B-2E42-1231470E6F02}"/>
              </a:ext>
            </a:extLst>
          </p:cNvPr>
          <p:cNvSpPr txBox="1"/>
          <p:nvPr/>
        </p:nvSpPr>
        <p:spPr>
          <a:xfrm>
            <a:off x="10513439" y="1222372"/>
            <a:ext cx="151721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u="sng" dirty="0">
                <a:solidFill>
                  <a:srgbClr val="FF0000"/>
                </a:solidFill>
              </a:rPr>
              <a:t>Legend</a:t>
            </a:r>
          </a:p>
          <a:p>
            <a:r>
              <a:rPr lang="en-GB" sz="1200" dirty="0"/>
              <a:t>P   = payload</a:t>
            </a:r>
          </a:p>
          <a:p>
            <a:r>
              <a:rPr lang="en-GB" sz="1200" dirty="0"/>
              <a:t>          = Transfer vehicle 1</a:t>
            </a:r>
          </a:p>
          <a:p>
            <a:r>
              <a:rPr lang="en-GB" sz="1200" dirty="0"/>
              <a:t>          = Transfer vehicle 2</a:t>
            </a:r>
            <a:br>
              <a:rPr lang="en-GB" sz="1200" dirty="0"/>
            </a:br>
            <a:r>
              <a:rPr lang="en-GB" sz="1200" dirty="0"/>
              <a:t>L = lander</a:t>
            </a:r>
          </a:p>
        </p:txBody>
      </p:sp>
      <p:sp>
        <p:nvSpPr>
          <p:cNvPr id="112" name="Left Brace 111">
            <a:extLst>
              <a:ext uri="{FF2B5EF4-FFF2-40B4-BE49-F238E27FC236}">
                <a16:creationId xmlns:a16="http://schemas.microsoft.com/office/drawing/2014/main" id="{7DE6FDD6-E777-0264-5671-37614D9A1EFD}"/>
              </a:ext>
            </a:extLst>
          </p:cNvPr>
          <p:cNvSpPr>
            <a:spLocks/>
          </p:cNvSpPr>
          <p:nvPr/>
        </p:nvSpPr>
        <p:spPr>
          <a:xfrm rot="16200000">
            <a:off x="5952079" y="1379292"/>
            <a:ext cx="338884" cy="956730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DB5AB21-2158-C557-5415-07E08B8BFB7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947682" y="6316608"/>
            <a:ext cx="287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Mission Architecture Phases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4552B30-70A3-D7A1-A494-17BA3AC2FD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02693" y="-28935"/>
            <a:ext cx="3586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MA 3. 3-Stage-Transfer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AA137-79F1-189E-9951-6374C925A9D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6622" y="3129638"/>
            <a:ext cx="801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bg2">
                    <a:lumMod val="50000"/>
                  </a:schemeClr>
                </a:solidFill>
              </a:rPr>
              <a:t>LGO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1A08746-1545-91E4-C465-D04340B6C598}"/>
              </a:ext>
            </a:extLst>
          </p:cNvPr>
          <p:cNvCxnSpPr>
            <a:cxnSpLocks/>
          </p:cNvCxnSpPr>
          <p:nvPr/>
        </p:nvCxnSpPr>
        <p:spPr>
          <a:xfrm flipH="1" flipV="1">
            <a:off x="7192537" y="2187429"/>
            <a:ext cx="731954" cy="11806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7B32C99-B4F7-C69C-1D9F-D6DE45C3C49B}"/>
              </a:ext>
            </a:extLst>
          </p:cNvPr>
          <p:cNvCxnSpPr>
            <a:cxnSpLocks/>
          </p:cNvCxnSpPr>
          <p:nvPr/>
        </p:nvCxnSpPr>
        <p:spPr>
          <a:xfrm>
            <a:off x="7924491" y="3372613"/>
            <a:ext cx="1115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B7FF01-B975-2A39-2280-290BCE70245A}"/>
              </a:ext>
            </a:extLst>
          </p:cNvPr>
          <p:cNvCxnSpPr>
            <a:cxnSpLocks/>
          </p:cNvCxnSpPr>
          <p:nvPr/>
        </p:nvCxnSpPr>
        <p:spPr>
          <a:xfrm>
            <a:off x="3580219" y="3382797"/>
            <a:ext cx="9858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B4CED9-00C6-6781-7956-C9D9194A4C53}"/>
              </a:ext>
            </a:extLst>
          </p:cNvPr>
          <p:cNvCxnSpPr>
            <a:cxnSpLocks/>
          </p:cNvCxnSpPr>
          <p:nvPr/>
        </p:nvCxnSpPr>
        <p:spPr>
          <a:xfrm flipH="1">
            <a:off x="4536449" y="2187429"/>
            <a:ext cx="682322" cy="11806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574070-9FE9-F5C6-2B55-87E1F4797139}"/>
              </a:ext>
            </a:extLst>
          </p:cNvPr>
          <p:cNvCxnSpPr>
            <a:cxnSpLocks/>
          </p:cNvCxnSpPr>
          <p:nvPr/>
        </p:nvCxnSpPr>
        <p:spPr>
          <a:xfrm>
            <a:off x="9040091" y="3368068"/>
            <a:ext cx="904766" cy="1097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4F195C-F1BA-D800-CA5D-A75940D50BEB}"/>
              </a:ext>
            </a:extLst>
          </p:cNvPr>
          <p:cNvCxnSpPr>
            <a:cxnSpLocks/>
          </p:cNvCxnSpPr>
          <p:nvPr/>
        </p:nvCxnSpPr>
        <p:spPr>
          <a:xfrm>
            <a:off x="4536449" y="3375049"/>
            <a:ext cx="0" cy="282805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2436E2A-C5F0-1FA6-C72D-F095679E4104}"/>
              </a:ext>
            </a:extLst>
          </p:cNvPr>
          <p:cNvCxnSpPr>
            <a:cxnSpLocks/>
          </p:cNvCxnSpPr>
          <p:nvPr/>
        </p:nvCxnSpPr>
        <p:spPr>
          <a:xfrm>
            <a:off x="5218771" y="2210394"/>
            <a:ext cx="0" cy="390146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E1796AA-9115-D23F-EA8C-0D3BB91E13CC}"/>
              </a:ext>
            </a:extLst>
          </p:cNvPr>
          <p:cNvCxnSpPr>
            <a:cxnSpLocks/>
          </p:cNvCxnSpPr>
          <p:nvPr/>
        </p:nvCxnSpPr>
        <p:spPr>
          <a:xfrm flipH="1">
            <a:off x="9040091" y="3391248"/>
            <a:ext cx="3408" cy="276437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C3D9DB-F0DC-2DFE-DDC4-8AF29B601F7B}"/>
              </a:ext>
            </a:extLst>
          </p:cNvPr>
          <p:cNvSpPr txBox="1"/>
          <p:nvPr/>
        </p:nvSpPr>
        <p:spPr>
          <a:xfrm>
            <a:off x="4499454" y="5583774"/>
            <a:ext cx="769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LLO</a:t>
            </a:r>
            <a:br>
              <a:rPr lang="en-GB" sz="1400" b="1" dirty="0"/>
            </a:br>
            <a:r>
              <a:rPr lang="en-GB" sz="1400" b="1" dirty="0"/>
              <a:t>transfer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5F12E6-8214-6050-92E5-5757E7D250F7}"/>
              </a:ext>
            </a:extLst>
          </p:cNvPr>
          <p:cNvSpPr txBox="1"/>
          <p:nvPr/>
        </p:nvSpPr>
        <p:spPr>
          <a:xfrm>
            <a:off x="9208639" y="5683061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TEI</a:t>
            </a:r>
            <a:endParaRPr lang="en-GB" sz="16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D6A030-085A-8586-5A3D-F9E323203E64}"/>
              </a:ext>
            </a:extLst>
          </p:cNvPr>
          <p:cNvSpPr txBox="1"/>
          <p:nvPr/>
        </p:nvSpPr>
        <p:spPr>
          <a:xfrm>
            <a:off x="3688207" y="5583774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RDV</a:t>
            </a:r>
            <a:br>
              <a:rPr lang="en-GB" sz="1400" b="1" dirty="0"/>
            </a:br>
            <a:r>
              <a:rPr lang="en-GB" sz="1400" b="1" dirty="0"/>
              <a:t>fuelling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239100-88A1-09FA-E06E-9AD16ECFF486}"/>
              </a:ext>
            </a:extLst>
          </p:cNvPr>
          <p:cNvSpPr txBox="1"/>
          <p:nvPr/>
        </p:nvSpPr>
        <p:spPr>
          <a:xfrm>
            <a:off x="8206898" y="5660210"/>
            <a:ext cx="593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RDV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100D7B-3598-12EB-9E5B-D30D67DE261C}"/>
              </a:ext>
            </a:extLst>
          </p:cNvPr>
          <p:cNvCxnSpPr>
            <a:cxnSpLocks/>
          </p:cNvCxnSpPr>
          <p:nvPr/>
        </p:nvCxnSpPr>
        <p:spPr>
          <a:xfrm flipH="1">
            <a:off x="5207898" y="2197442"/>
            <a:ext cx="638538" cy="29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BEC5AB-EE53-9EB9-CD2A-C53311768B74}"/>
              </a:ext>
            </a:extLst>
          </p:cNvPr>
          <p:cNvCxnSpPr>
            <a:cxnSpLocks/>
          </p:cNvCxnSpPr>
          <p:nvPr/>
        </p:nvCxnSpPr>
        <p:spPr>
          <a:xfrm flipH="1">
            <a:off x="6679216" y="2197442"/>
            <a:ext cx="5223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95C2D88-948B-4B03-C2DB-93F031B945F7}"/>
              </a:ext>
            </a:extLst>
          </p:cNvPr>
          <p:cNvCxnSpPr>
            <a:cxnSpLocks/>
          </p:cNvCxnSpPr>
          <p:nvPr/>
        </p:nvCxnSpPr>
        <p:spPr>
          <a:xfrm flipH="1">
            <a:off x="5821967" y="1018052"/>
            <a:ext cx="323817" cy="11823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664A27B-0580-05B5-0682-DD8FC1747769}"/>
              </a:ext>
            </a:extLst>
          </p:cNvPr>
          <p:cNvCxnSpPr>
            <a:cxnSpLocks/>
          </p:cNvCxnSpPr>
          <p:nvPr/>
        </p:nvCxnSpPr>
        <p:spPr>
          <a:xfrm flipH="1" flipV="1">
            <a:off x="6408955" y="1025691"/>
            <a:ext cx="278234" cy="11717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DA3DD5D-0BA6-6B11-7A2B-2DF1E5F4116C}"/>
              </a:ext>
            </a:extLst>
          </p:cNvPr>
          <p:cNvCxnSpPr>
            <a:cxnSpLocks/>
          </p:cNvCxnSpPr>
          <p:nvPr/>
        </p:nvCxnSpPr>
        <p:spPr>
          <a:xfrm>
            <a:off x="5854601" y="2243568"/>
            <a:ext cx="0" cy="395255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C4E8AEF-0506-45AB-732A-BB310E6E3B51}"/>
              </a:ext>
            </a:extLst>
          </p:cNvPr>
          <p:cNvSpPr txBox="1"/>
          <p:nvPr/>
        </p:nvSpPr>
        <p:spPr>
          <a:xfrm>
            <a:off x="5180134" y="5592071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RDV</a:t>
            </a:r>
            <a:br>
              <a:rPr lang="en-GB" sz="1400" b="1" dirty="0"/>
            </a:br>
            <a:r>
              <a:rPr lang="en-GB" sz="1400" b="1" dirty="0"/>
              <a:t>fuelling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3BC43D-EDF0-0E5D-1B17-6E1F385AB389}"/>
              </a:ext>
            </a:extLst>
          </p:cNvPr>
          <p:cNvCxnSpPr>
            <a:cxnSpLocks/>
          </p:cNvCxnSpPr>
          <p:nvPr/>
        </p:nvCxnSpPr>
        <p:spPr>
          <a:xfrm>
            <a:off x="7192537" y="2197442"/>
            <a:ext cx="0" cy="395255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BB1F84E-CE4C-5829-240A-0E27C6816641}"/>
              </a:ext>
            </a:extLst>
          </p:cNvPr>
          <p:cNvSpPr txBox="1"/>
          <p:nvPr/>
        </p:nvSpPr>
        <p:spPr>
          <a:xfrm>
            <a:off x="6691596" y="5752543"/>
            <a:ext cx="458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/>
              <a:t>RDV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7481A8-5E3F-E7F6-CE90-4D9B3DE36A5B}"/>
              </a:ext>
            </a:extLst>
          </p:cNvPr>
          <p:cNvSpPr txBox="1"/>
          <p:nvPr/>
        </p:nvSpPr>
        <p:spPr>
          <a:xfrm>
            <a:off x="7182113" y="5601854"/>
            <a:ext cx="769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LGO</a:t>
            </a:r>
            <a:br>
              <a:rPr lang="en-GB" sz="1400" b="1" dirty="0"/>
            </a:br>
            <a:r>
              <a:rPr lang="en-GB" sz="1400" b="1" dirty="0"/>
              <a:t>transfer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D9E4BF-434E-E2D4-84F3-34B3D4E24FD3}"/>
              </a:ext>
            </a:extLst>
          </p:cNvPr>
          <p:cNvSpPr txBox="1"/>
          <p:nvPr/>
        </p:nvSpPr>
        <p:spPr>
          <a:xfrm>
            <a:off x="1176848" y="4555200"/>
            <a:ext cx="981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🚀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9A53E4C-9EC8-245E-4058-CA7A954C42E2}"/>
              </a:ext>
            </a:extLst>
          </p:cNvPr>
          <p:cNvGrpSpPr/>
          <p:nvPr/>
        </p:nvGrpSpPr>
        <p:grpSpPr>
          <a:xfrm>
            <a:off x="1841414" y="4081788"/>
            <a:ext cx="837447" cy="344931"/>
            <a:chOff x="1842170" y="3989647"/>
            <a:chExt cx="953047" cy="439096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D73C5A1-2CD2-FBDA-8CB2-DCD1374964DC}"/>
                </a:ext>
              </a:extLst>
            </p:cNvPr>
            <p:cNvGrpSpPr/>
            <p:nvPr/>
          </p:nvGrpSpPr>
          <p:grpSpPr>
            <a:xfrm rot="2869786">
              <a:off x="1934579" y="3897238"/>
              <a:ext cx="439096" cy="623913"/>
              <a:chOff x="3628494" y="2621137"/>
              <a:chExt cx="439096" cy="623913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49CCE90-9E09-E752-5AE6-FF14888F08A0}"/>
                  </a:ext>
                </a:extLst>
              </p:cNvPr>
              <p:cNvSpPr/>
              <p:nvPr/>
            </p:nvSpPr>
            <p:spPr>
              <a:xfrm rot="18718652">
                <a:off x="3658627" y="2804317"/>
                <a:ext cx="592143" cy="22578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TV1</a:t>
                </a:r>
              </a:p>
            </p:txBody>
          </p:sp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2D5AA516-CE1A-0C75-243C-800CAC1A84CC}"/>
                  </a:ext>
                </a:extLst>
              </p:cNvPr>
              <p:cNvSpPr/>
              <p:nvPr/>
            </p:nvSpPr>
            <p:spPr>
              <a:xfrm rot="2518652">
                <a:off x="3628494" y="3087092"/>
                <a:ext cx="103588" cy="96309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Isosceles Triangle 52">
                <a:extLst>
                  <a:ext uri="{FF2B5EF4-FFF2-40B4-BE49-F238E27FC236}">
                    <a16:creationId xmlns:a16="http://schemas.microsoft.com/office/drawing/2014/main" id="{5E134DED-3FB3-EC96-4D99-32DD84EA6500}"/>
                  </a:ext>
                </a:extLst>
              </p:cNvPr>
              <p:cNvSpPr/>
              <p:nvPr/>
            </p:nvSpPr>
            <p:spPr>
              <a:xfrm rot="2518652">
                <a:off x="3702482" y="3148741"/>
                <a:ext cx="103587" cy="96309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Isosceles Triangle 53">
                <a:extLst>
                  <a:ext uri="{FF2B5EF4-FFF2-40B4-BE49-F238E27FC236}">
                    <a16:creationId xmlns:a16="http://schemas.microsoft.com/office/drawing/2014/main" id="{C258D6EC-1364-B9E5-3D45-40B277E18DFC}"/>
                  </a:ext>
                </a:extLst>
              </p:cNvPr>
              <p:cNvSpPr/>
              <p:nvPr/>
            </p:nvSpPr>
            <p:spPr>
              <a:xfrm rot="13318271">
                <a:off x="3663688" y="3119286"/>
                <a:ext cx="103587" cy="96309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92899CE-1B5B-FDF1-5BE9-D37B65379426}"/>
                </a:ext>
              </a:extLst>
            </p:cNvPr>
            <p:cNvSpPr/>
            <p:nvPr/>
          </p:nvSpPr>
          <p:spPr>
            <a:xfrm>
              <a:off x="2614754" y="4196788"/>
              <a:ext cx="180463" cy="1523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P</a:t>
              </a:r>
              <a:endParaRPr lang="en-GB" sz="4400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11BB697-501C-C998-1976-958261EAD686}"/>
              </a:ext>
            </a:extLst>
          </p:cNvPr>
          <p:cNvGrpSpPr/>
          <p:nvPr/>
        </p:nvGrpSpPr>
        <p:grpSpPr>
          <a:xfrm>
            <a:off x="2742720" y="3533774"/>
            <a:ext cx="518004" cy="635124"/>
            <a:chOff x="3670870" y="2511550"/>
            <a:chExt cx="624498" cy="73149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1225E77-8626-6672-BF5D-1CDD10B63902}"/>
                </a:ext>
              </a:extLst>
            </p:cNvPr>
            <p:cNvGrpSpPr/>
            <p:nvPr/>
          </p:nvGrpSpPr>
          <p:grpSpPr>
            <a:xfrm rot="21177566">
              <a:off x="3670870" y="2609848"/>
              <a:ext cx="431677" cy="633198"/>
              <a:chOff x="3626927" y="2613860"/>
              <a:chExt cx="431677" cy="633198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8443953-0077-106E-C9F9-17F3083EDC26}"/>
                  </a:ext>
                </a:extLst>
              </p:cNvPr>
              <p:cNvSpPr/>
              <p:nvPr/>
            </p:nvSpPr>
            <p:spPr>
              <a:xfrm rot="18718652">
                <a:off x="3649641" y="2797040"/>
                <a:ext cx="592143" cy="22578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TV1</a:t>
                </a:r>
              </a:p>
            </p:txBody>
          </p:sp>
          <p:sp>
            <p:nvSpPr>
              <p:cNvPr id="61" name="Isosceles Triangle 60">
                <a:extLst>
                  <a:ext uri="{FF2B5EF4-FFF2-40B4-BE49-F238E27FC236}">
                    <a16:creationId xmlns:a16="http://schemas.microsoft.com/office/drawing/2014/main" id="{EB588617-B9D2-F0C1-3490-A4455C27EF9A}"/>
                  </a:ext>
                </a:extLst>
              </p:cNvPr>
              <p:cNvSpPr/>
              <p:nvPr/>
            </p:nvSpPr>
            <p:spPr>
              <a:xfrm rot="2518652">
                <a:off x="3626927" y="3084604"/>
                <a:ext cx="103588" cy="96309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Isosceles Triangle 61">
                <a:extLst>
                  <a:ext uri="{FF2B5EF4-FFF2-40B4-BE49-F238E27FC236}">
                    <a16:creationId xmlns:a16="http://schemas.microsoft.com/office/drawing/2014/main" id="{5F977138-CEDC-A724-5013-0390C87F219A}"/>
                  </a:ext>
                </a:extLst>
              </p:cNvPr>
              <p:cNvSpPr/>
              <p:nvPr/>
            </p:nvSpPr>
            <p:spPr>
              <a:xfrm rot="2518652">
                <a:off x="3700447" y="3150749"/>
                <a:ext cx="103587" cy="96309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Isosceles Triangle 62">
                <a:extLst>
                  <a:ext uri="{FF2B5EF4-FFF2-40B4-BE49-F238E27FC236}">
                    <a16:creationId xmlns:a16="http://schemas.microsoft.com/office/drawing/2014/main" id="{0CDE141D-7819-24F9-ED84-EF42E1657085}"/>
                  </a:ext>
                </a:extLst>
              </p:cNvPr>
              <p:cNvSpPr/>
              <p:nvPr/>
            </p:nvSpPr>
            <p:spPr>
              <a:xfrm rot="13318271">
                <a:off x="3663688" y="3119286"/>
                <a:ext cx="103587" cy="96309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6E19E09-58E4-1316-90AC-F4662FFA62C6}"/>
                </a:ext>
              </a:extLst>
            </p:cNvPr>
            <p:cNvSpPr/>
            <p:nvPr/>
          </p:nvSpPr>
          <p:spPr>
            <a:xfrm rot="2139174">
              <a:off x="4114905" y="2511550"/>
              <a:ext cx="180463" cy="1523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/>
                <a:t>P</a:t>
              </a:r>
              <a:endParaRPr lang="en-GB" sz="4000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7F5D420-3099-682A-C7F6-25A1B660470C}"/>
              </a:ext>
            </a:extLst>
          </p:cNvPr>
          <p:cNvGrpSpPr/>
          <p:nvPr/>
        </p:nvGrpSpPr>
        <p:grpSpPr>
          <a:xfrm rot="2869786">
            <a:off x="3504466" y="2921843"/>
            <a:ext cx="344931" cy="548236"/>
            <a:chOff x="3628494" y="2621136"/>
            <a:chExt cx="439096" cy="62391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89934A1-FAC1-A001-6EEF-5AF8C9AE8F5E}"/>
                </a:ext>
              </a:extLst>
            </p:cNvPr>
            <p:cNvSpPr/>
            <p:nvPr/>
          </p:nvSpPr>
          <p:spPr>
            <a:xfrm rot="18718652">
              <a:off x="3658627" y="2804317"/>
              <a:ext cx="592143" cy="2257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TV1</a:t>
              </a:r>
            </a:p>
          </p:txBody>
        </p:sp>
        <p:sp>
          <p:nvSpPr>
            <p:cNvPr id="70" name="Isosceles Triangle 69">
              <a:extLst>
                <a:ext uri="{FF2B5EF4-FFF2-40B4-BE49-F238E27FC236}">
                  <a16:creationId xmlns:a16="http://schemas.microsoft.com/office/drawing/2014/main" id="{55E56BBA-5237-05E9-713B-5B0E5292BDAB}"/>
                </a:ext>
              </a:extLst>
            </p:cNvPr>
            <p:cNvSpPr/>
            <p:nvPr/>
          </p:nvSpPr>
          <p:spPr>
            <a:xfrm rot="2518652">
              <a:off x="3628494" y="3087092"/>
              <a:ext cx="103588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2C852BA-53F0-0D2F-6D5A-A611F68FD225}"/>
                </a:ext>
              </a:extLst>
            </p:cNvPr>
            <p:cNvSpPr/>
            <p:nvPr/>
          </p:nvSpPr>
          <p:spPr>
            <a:xfrm rot="2518652">
              <a:off x="3702482" y="3148741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A1592CF9-2D8F-AD20-DB84-425199EDEDE7}"/>
                </a:ext>
              </a:extLst>
            </p:cNvPr>
            <p:cNvSpPr/>
            <p:nvPr/>
          </p:nvSpPr>
          <p:spPr>
            <a:xfrm rot="13318271">
              <a:off x="3663688" y="3119286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5BB10F6-856C-C1EB-D0F5-AD3AADC9E805}"/>
              </a:ext>
            </a:extLst>
          </p:cNvPr>
          <p:cNvGrpSpPr/>
          <p:nvPr/>
        </p:nvGrpSpPr>
        <p:grpSpPr>
          <a:xfrm rot="2888574">
            <a:off x="5535611" y="1941262"/>
            <a:ext cx="205371" cy="204694"/>
            <a:chOff x="5253520" y="2412560"/>
            <a:chExt cx="205371" cy="20469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68EC344-5DEA-156A-CE63-2964517983DF}"/>
                </a:ext>
              </a:extLst>
            </p:cNvPr>
            <p:cNvSpPr/>
            <p:nvPr/>
          </p:nvSpPr>
          <p:spPr>
            <a:xfrm rot="18718652">
              <a:off x="5257111" y="2468532"/>
              <a:ext cx="145131" cy="1523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</a:t>
              </a:r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B479B661-66E4-E9C1-22AB-3947963F97BC}"/>
                </a:ext>
              </a:extLst>
            </p:cNvPr>
            <p:cNvSpPr/>
            <p:nvPr/>
          </p:nvSpPr>
          <p:spPr>
            <a:xfrm rot="13318652">
              <a:off x="5389678" y="2456755"/>
              <a:ext cx="69213" cy="6435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04E20D22-693A-6298-F4B8-793DA549E7CD}"/>
                </a:ext>
              </a:extLst>
            </p:cNvPr>
            <p:cNvSpPr/>
            <p:nvPr/>
          </p:nvSpPr>
          <p:spPr>
            <a:xfrm rot="13318652">
              <a:off x="5340556" y="2412560"/>
              <a:ext cx="69213" cy="6435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DE7494D-1D40-5E47-6A3E-E74CB6030DB2}"/>
              </a:ext>
            </a:extLst>
          </p:cNvPr>
          <p:cNvGrpSpPr/>
          <p:nvPr/>
        </p:nvGrpSpPr>
        <p:grpSpPr>
          <a:xfrm>
            <a:off x="4234789" y="3178671"/>
            <a:ext cx="439422" cy="138092"/>
            <a:chOff x="3543954" y="2817743"/>
            <a:chExt cx="439422" cy="138092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3EE9878-BECB-2B61-1409-749863E98CC3}"/>
                </a:ext>
              </a:extLst>
            </p:cNvPr>
            <p:cNvSpPr/>
            <p:nvPr/>
          </p:nvSpPr>
          <p:spPr>
            <a:xfrm rot="21588438">
              <a:off x="3543954" y="2817743"/>
              <a:ext cx="396877" cy="13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TV2</a:t>
              </a:r>
            </a:p>
          </p:txBody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A97A29E6-C1BA-1A82-59BE-7D5A5CAE2EF8}"/>
                </a:ext>
              </a:extLst>
            </p:cNvPr>
            <p:cNvSpPr/>
            <p:nvPr/>
          </p:nvSpPr>
          <p:spPr>
            <a:xfrm rot="16200000">
              <a:off x="3900376" y="2845221"/>
              <a:ext cx="81373" cy="8462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95E83A3-BE8F-96FE-7032-94B0E55F2676}"/>
              </a:ext>
            </a:extLst>
          </p:cNvPr>
          <p:cNvGrpSpPr/>
          <p:nvPr/>
        </p:nvGrpSpPr>
        <p:grpSpPr>
          <a:xfrm rot="7273735">
            <a:off x="4480045" y="2691482"/>
            <a:ext cx="439422" cy="149554"/>
            <a:chOff x="3543954" y="2817743"/>
            <a:chExt cx="439422" cy="13809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3F9A58F-00A4-358E-5F3F-F4929004742B}"/>
                </a:ext>
              </a:extLst>
            </p:cNvPr>
            <p:cNvSpPr/>
            <p:nvPr/>
          </p:nvSpPr>
          <p:spPr>
            <a:xfrm rot="10782303">
              <a:off x="3543954" y="2817743"/>
              <a:ext cx="396877" cy="13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TV2</a:t>
              </a:r>
            </a:p>
          </p:txBody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CAF14FF9-6F0D-CB6D-6FEE-7552F67E8470}"/>
                </a:ext>
              </a:extLst>
            </p:cNvPr>
            <p:cNvSpPr/>
            <p:nvPr/>
          </p:nvSpPr>
          <p:spPr>
            <a:xfrm rot="16200000">
              <a:off x="3900376" y="2845221"/>
              <a:ext cx="81373" cy="8462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BE28D4D-66D2-CD71-7106-2174F3AF4037}"/>
              </a:ext>
            </a:extLst>
          </p:cNvPr>
          <p:cNvGrpSpPr/>
          <p:nvPr/>
        </p:nvGrpSpPr>
        <p:grpSpPr>
          <a:xfrm>
            <a:off x="4800557" y="1973686"/>
            <a:ext cx="439563" cy="138092"/>
            <a:chOff x="3501268" y="2817743"/>
            <a:chExt cx="439563" cy="138092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376B3B5-77BF-FB81-F3F9-E31136230DA1}"/>
                </a:ext>
              </a:extLst>
            </p:cNvPr>
            <p:cNvSpPr/>
            <p:nvPr/>
          </p:nvSpPr>
          <p:spPr>
            <a:xfrm rot="21588438">
              <a:off x="3543954" y="2817743"/>
              <a:ext cx="396877" cy="13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TV2</a:t>
              </a:r>
            </a:p>
          </p:txBody>
        </p:sp>
        <p:sp>
          <p:nvSpPr>
            <p:cNvPr id="101" name="Isosceles Triangle 100">
              <a:extLst>
                <a:ext uri="{FF2B5EF4-FFF2-40B4-BE49-F238E27FC236}">
                  <a16:creationId xmlns:a16="http://schemas.microsoft.com/office/drawing/2014/main" id="{FFF3446C-02C3-C165-D49A-4D5B760FDF51}"/>
                </a:ext>
              </a:extLst>
            </p:cNvPr>
            <p:cNvSpPr/>
            <p:nvPr/>
          </p:nvSpPr>
          <p:spPr>
            <a:xfrm rot="5400000">
              <a:off x="3502895" y="2849061"/>
              <a:ext cx="81373" cy="8462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020E219-6FE0-4169-7B61-60EF43F1E7BE}"/>
              </a:ext>
            </a:extLst>
          </p:cNvPr>
          <p:cNvGrpSpPr/>
          <p:nvPr/>
        </p:nvGrpSpPr>
        <p:grpSpPr>
          <a:xfrm>
            <a:off x="6199977" y="1008722"/>
            <a:ext cx="145131" cy="213650"/>
            <a:chOff x="6199977" y="1008722"/>
            <a:chExt cx="145131" cy="21365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3EE4336-EA90-2261-76AF-25E52DFF5DDC}"/>
                </a:ext>
              </a:extLst>
            </p:cNvPr>
            <p:cNvSpPr/>
            <p:nvPr/>
          </p:nvSpPr>
          <p:spPr>
            <a:xfrm rot="10800000">
              <a:off x="6199977" y="1070058"/>
              <a:ext cx="145131" cy="1523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L</a:t>
              </a:r>
            </a:p>
          </p:txBody>
        </p:sp>
        <p:sp>
          <p:nvSpPr>
            <p:cNvPr id="104" name="Isosceles Triangle 103">
              <a:extLst>
                <a:ext uri="{FF2B5EF4-FFF2-40B4-BE49-F238E27FC236}">
                  <a16:creationId xmlns:a16="http://schemas.microsoft.com/office/drawing/2014/main" id="{27D08548-D2D0-D38E-1B25-0C4BBD3C33C1}"/>
                </a:ext>
              </a:extLst>
            </p:cNvPr>
            <p:cNvSpPr/>
            <p:nvPr/>
          </p:nvSpPr>
          <p:spPr>
            <a:xfrm rot="10863011">
              <a:off x="6272888" y="1009934"/>
              <a:ext cx="69213" cy="6435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Isosceles Triangle 104">
              <a:extLst>
                <a:ext uri="{FF2B5EF4-FFF2-40B4-BE49-F238E27FC236}">
                  <a16:creationId xmlns:a16="http://schemas.microsoft.com/office/drawing/2014/main" id="{038368BC-D1AF-42D1-F10F-8F3086B6725C}"/>
                </a:ext>
              </a:extLst>
            </p:cNvPr>
            <p:cNvSpPr/>
            <p:nvPr/>
          </p:nvSpPr>
          <p:spPr>
            <a:xfrm rot="10863011">
              <a:off x="6206822" y="1008722"/>
              <a:ext cx="69213" cy="6435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DBE1345-3045-4A9C-6842-4A4CA5587C17}"/>
              </a:ext>
            </a:extLst>
          </p:cNvPr>
          <p:cNvGrpSpPr/>
          <p:nvPr/>
        </p:nvGrpSpPr>
        <p:grpSpPr>
          <a:xfrm rot="20765465">
            <a:off x="6596595" y="1439308"/>
            <a:ext cx="145131" cy="213650"/>
            <a:chOff x="6199977" y="1008722"/>
            <a:chExt cx="145131" cy="21365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6E25D1A-5AB5-88D7-A448-B725B16FA021}"/>
                </a:ext>
              </a:extLst>
            </p:cNvPr>
            <p:cNvSpPr/>
            <p:nvPr/>
          </p:nvSpPr>
          <p:spPr>
            <a:xfrm rot="10800000">
              <a:off x="6199977" y="1070058"/>
              <a:ext cx="145131" cy="1523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L</a:t>
              </a:r>
            </a:p>
          </p:txBody>
        </p:sp>
        <p:sp>
          <p:nvSpPr>
            <p:cNvPr id="110" name="Isosceles Triangle 109">
              <a:extLst>
                <a:ext uri="{FF2B5EF4-FFF2-40B4-BE49-F238E27FC236}">
                  <a16:creationId xmlns:a16="http://schemas.microsoft.com/office/drawing/2014/main" id="{406346E9-C9A1-5447-0010-B1D5C94D4C71}"/>
                </a:ext>
              </a:extLst>
            </p:cNvPr>
            <p:cNvSpPr/>
            <p:nvPr/>
          </p:nvSpPr>
          <p:spPr>
            <a:xfrm rot="10863011">
              <a:off x="6272888" y="1009934"/>
              <a:ext cx="69213" cy="6435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Isosceles Triangle 110">
              <a:extLst>
                <a:ext uri="{FF2B5EF4-FFF2-40B4-BE49-F238E27FC236}">
                  <a16:creationId xmlns:a16="http://schemas.microsoft.com/office/drawing/2014/main" id="{FEC5A642-5EED-99C1-9A4C-D117EF099BD8}"/>
                </a:ext>
              </a:extLst>
            </p:cNvPr>
            <p:cNvSpPr/>
            <p:nvPr/>
          </p:nvSpPr>
          <p:spPr>
            <a:xfrm rot="10863011">
              <a:off x="6206822" y="1008722"/>
              <a:ext cx="69213" cy="6435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DD81289-6D22-6489-338E-A1AA64D546C6}"/>
              </a:ext>
            </a:extLst>
          </p:cNvPr>
          <p:cNvGrpSpPr/>
          <p:nvPr/>
        </p:nvGrpSpPr>
        <p:grpSpPr>
          <a:xfrm rot="16200000">
            <a:off x="6838075" y="1937113"/>
            <a:ext cx="145131" cy="213650"/>
            <a:chOff x="6199977" y="1008722"/>
            <a:chExt cx="145131" cy="21365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BCA2643-96C0-0AF6-6729-4E27E1545243}"/>
                </a:ext>
              </a:extLst>
            </p:cNvPr>
            <p:cNvSpPr/>
            <p:nvPr/>
          </p:nvSpPr>
          <p:spPr>
            <a:xfrm rot="10800000">
              <a:off x="6199977" y="1070058"/>
              <a:ext cx="145131" cy="1523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L</a:t>
              </a:r>
            </a:p>
          </p:txBody>
        </p: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412CCD4B-14D1-4F98-7385-F86DDB0F2A35}"/>
                </a:ext>
              </a:extLst>
            </p:cNvPr>
            <p:cNvSpPr/>
            <p:nvPr/>
          </p:nvSpPr>
          <p:spPr>
            <a:xfrm rot="10863011">
              <a:off x="6272888" y="1009934"/>
              <a:ext cx="69213" cy="6435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Isosceles Triangle 117">
              <a:extLst>
                <a:ext uri="{FF2B5EF4-FFF2-40B4-BE49-F238E27FC236}">
                  <a16:creationId xmlns:a16="http://schemas.microsoft.com/office/drawing/2014/main" id="{44F37A0E-94D0-5826-BF21-B27EEDAB7E3C}"/>
                </a:ext>
              </a:extLst>
            </p:cNvPr>
            <p:cNvSpPr/>
            <p:nvPr/>
          </p:nvSpPr>
          <p:spPr>
            <a:xfrm rot="10863011">
              <a:off x="6206822" y="1008722"/>
              <a:ext cx="69213" cy="6435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4CF0250-C326-7280-CDA1-74ED4F9CF9E2}"/>
              </a:ext>
            </a:extLst>
          </p:cNvPr>
          <p:cNvGrpSpPr/>
          <p:nvPr/>
        </p:nvGrpSpPr>
        <p:grpSpPr>
          <a:xfrm rot="3332416">
            <a:off x="7420477" y="2596375"/>
            <a:ext cx="439563" cy="138092"/>
            <a:chOff x="3501268" y="2817743"/>
            <a:chExt cx="439563" cy="138092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F486259-F470-06A6-A4C1-2C1D89EB767A}"/>
                </a:ext>
              </a:extLst>
            </p:cNvPr>
            <p:cNvSpPr/>
            <p:nvPr/>
          </p:nvSpPr>
          <p:spPr>
            <a:xfrm rot="21588438">
              <a:off x="3543954" y="2817743"/>
              <a:ext cx="396877" cy="13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TV2</a:t>
              </a:r>
            </a:p>
          </p:txBody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B4C72E1E-7B03-A7A6-C552-02BBED97A859}"/>
                </a:ext>
              </a:extLst>
            </p:cNvPr>
            <p:cNvSpPr/>
            <p:nvPr/>
          </p:nvSpPr>
          <p:spPr>
            <a:xfrm rot="5400000">
              <a:off x="3502895" y="2849061"/>
              <a:ext cx="81373" cy="8462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CBCA8CB-88BB-DC60-2EC8-480850887C86}"/>
              </a:ext>
            </a:extLst>
          </p:cNvPr>
          <p:cNvCxnSpPr>
            <a:cxnSpLocks/>
          </p:cNvCxnSpPr>
          <p:nvPr/>
        </p:nvCxnSpPr>
        <p:spPr>
          <a:xfrm flipV="1">
            <a:off x="4540749" y="3354396"/>
            <a:ext cx="3383742" cy="1367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594A077-B332-999A-39C0-9620E4DA96AC}"/>
              </a:ext>
            </a:extLst>
          </p:cNvPr>
          <p:cNvCxnSpPr>
            <a:cxnSpLocks/>
          </p:cNvCxnSpPr>
          <p:nvPr/>
        </p:nvCxnSpPr>
        <p:spPr>
          <a:xfrm flipV="1">
            <a:off x="9944014" y="4451242"/>
            <a:ext cx="910569" cy="32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1B3E1213-48CE-D4EA-5939-7DB4C12FF89E}"/>
              </a:ext>
            </a:extLst>
          </p:cNvPr>
          <p:cNvGrpSpPr/>
          <p:nvPr/>
        </p:nvGrpSpPr>
        <p:grpSpPr>
          <a:xfrm rot="2896432">
            <a:off x="5692149" y="2886143"/>
            <a:ext cx="344931" cy="548236"/>
            <a:chOff x="3628494" y="2621136"/>
            <a:chExt cx="439096" cy="623914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8E13FE0-D0BF-BDF5-8700-44BC2E55FBA6}"/>
                </a:ext>
              </a:extLst>
            </p:cNvPr>
            <p:cNvSpPr/>
            <p:nvPr/>
          </p:nvSpPr>
          <p:spPr>
            <a:xfrm rot="18718652">
              <a:off x="3658627" y="2804317"/>
              <a:ext cx="592143" cy="2257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TV1</a:t>
              </a:r>
            </a:p>
          </p:txBody>
        </p:sp>
        <p:sp>
          <p:nvSpPr>
            <p:cNvPr id="130" name="Isosceles Triangle 129">
              <a:extLst>
                <a:ext uri="{FF2B5EF4-FFF2-40B4-BE49-F238E27FC236}">
                  <a16:creationId xmlns:a16="http://schemas.microsoft.com/office/drawing/2014/main" id="{6530BC49-3776-FDCB-C125-A0FF2F65C32B}"/>
                </a:ext>
              </a:extLst>
            </p:cNvPr>
            <p:cNvSpPr/>
            <p:nvPr/>
          </p:nvSpPr>
          <p:spPr>
            <a:xfrm rot="2518652">
              <a:off x="3628494" y="3087092"/>
              <a:ext cx="103588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Isosceles Triangle 130">
              <a:extLst>
                <a:ext uri="{FF2B5EF4-FFF2-40B4-BE49-F238E27FC236}">
                  <a16:creationId xmlns:a16="http://schemas.microsoft.com/office/drawing/2014/main" id="{BCED2874-EAE6-3E38-E6FE-3BF40FE89A6F}"/>
                </a:ext>
              </a:extLst>
            </p:cNvPr>
            <p:cNvSpPr/>
            <p:nvPr/>
          </p:nvSpPr>
          <p:spPr>
            <a:xfrm rot="2518652">
              <a:off x="3702482" y="3148741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Isosceles Triangle 131">
              <a:extLst>
                <a:ext uri="{FF2B5EF4-FFF2-40B4-BE49-F238E27FC236}">
                  <a16:creationId xmlns:a16="http://schemas.microsoft.com/office/drawing/2014/main" id="{B19A238E-7570-8C18-3624-2BE6E801DFD0}"/>
                </a:ext>
              </a:extLst>
            </p:cNvPr>
            <p:cNvSpPr/>
            <p:nvPr/>
          </p:nvSpPr>
          <p:spPr>
            <a:xfrm rot="13318271">
              <a:off x="3663688" y="3119286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6E6B4E1-AE63-1697-B58D-6F946FC3A25C}"/>
              </a:ext>
            </a:extLst>
          </p:cNvPr>
          <p:cNvCxnSpPr>
            <a:cxnSpLocks/>
          </p:cNvCxnSpPr>
          <p:nvPr/>
        </p:nvCxnSpPr>
        <p:spPr>
          <a:xfrm>
            <a:off x="5836208" y="2227266"/>
            <a:ext cx="850981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BB75183-2F1B-9D25-50B5-37267F483CDE}"/>
              </a:ext>
            </a:extLst>
          </p:cNvPr>
          <p:cNvGrpSpPr/>
          <p:nvPr/>
        </p:nvGrpSpPr>
        <p:grpSpPr>
          <a:xfrm>
            <a:off x="6041352" y="2004785"/>
            <a:ext cx="439563" cy="138092"/>
            <a:chOff x="3501268" y="2817743"/>
            <a:chExt cx="439563" cy="138092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DFA92B1A-6C44-C00C-BE61-66638ADE88FF}"/>
                </a:ext>
              </a:extLst>
            </p:cNvPr>
            <p:cNvSpPr/>
            <p:nvPr/>
          </p:nvSpPr>
          <p:spPr>
            <a:xfrm rot="21588438">
              <a:off x="3543954" y="2817743"/>
              <a:ext cx="396877" cy="13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TV2</a:t>
              </a:r>
            </a:p>
          </p:txBody>
        </p:sp>
        <p:sp>
          <p:nvSpPr>
            <p:cNvPr id="136" name="Isosceles Triangle 135">
              <a:extLst>
                <a:ext uri="{FF2B5EF4-FFF2-40B4-BE49-F238E27FC236}">
                  <a16:creationId xmlns:a16="http://schemas.microsoft.com/office/drawing/2014/main" id="{A754E6E9-D524-0B39-9C7F-A987BB8F7B89}"/>
                </a:ext>
              </a:extLst>
            </p:cNvPr>
            <p:cNvSpPr/>
            <p:nvPr/>
          </p:nvSpPr>
          <p:spPr>
            <a:xfrm rot="5400000">
              <a:off x="3502895" y="2849061"/>
              <a:ext cx="81373" cy="8462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183F836-8F0E-063D-5AD3-68EBC79B7F06}"/>
              </a:ext>
            </a:extLst>
          </p:cNvPr>
          <p:cNvGrpSpPr/>
          <p:nvPr/>
        </p:nvGrpSpPr>
        <p:grpSpPr>
          <a:xfrm rot="2892859">
            <a:off x="10132050" y="3976855"/>
            <a:ext cx="344931" cy="548236"/>
            <a:chOff x="3628494" y="2621136"/>
            <a:chExt cx="439096" cy="623914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ABAB8AC-D911-0024-44AC-A2CD99BAAFD3}"/>
                </a:ext>
              </a:extLst>
            </p:cNvPr>
            <p:cNvSpPr/>
            <p:nvPr/>
          </p:nvSpPr>
          <p:spPr>
            <a:xfrm rot="18718652">
              <a:off x="3658627" y="2804317"/>
              <a:ext cx="592143" cy="2257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TV1</a:t>
              </a:r>
            </a:p>
          </p:txBody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B0280155-FEB4-CA34-3197-5D688B4219CD}"/>
                </a:ext>
              </a:extLst>
            </p:cNvPr>
            <p:cNvSpPr/>
            <p:nvPr/>
          </p:nvSpPr>
          <p:spPr>
            <a:xfrm rot="2518652">
              <a:off x="3628494" y="3087092"/>
              <a:ext cx="103588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CB349979-D500-4FC9-3B6F-AA7E219C6A3C}"/>
                </a:ext>
              </a:extLst>
            </p:cNvPr>
            <p:cNvSpPr/>
            <p:nvPr/>
          </p:nvSpPr>
          <p:spPr>
            <a:xfrm rot="2518652">
              <a:off x="3702482" y="3148741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Isosceles Triangle 140">
              <a:extLst>
                <a:ext uri="{FF2B5EF4-FFF2-40B4-BE49-F238E27FC236}">
                  <a16:creationId xmlns:a16="http://schemas.microsoft.com/office/drawing/2014/main" id="{B377BB57-E261-C278-93F3-29C99E0BB020}"/>
                </a:ext>
              </a:extLst>
            </p:cNvPr>
            <p:cNvSpPr/>
            <p:nvPr/>
          </p:nvSpPr>
          <p:spPr>
            <a:xfrm rot="13318271">
              <a:off x="3663688" y="3119286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092BF31-9BFB-E332-9DAD-39F0B667C367}"/>
              </a:ext>
            </a:extLst>
          </p:cNvPr>
          <p:cNvGrpSpPr/>
          <p:nvPr/>
        </p:nvGrpSpPr>
        <p:grpSpPr>
          <a:xfrm>
            <a:off x="7208069" y="1987146"/>
            <a:ext cx="439422" cy="138092"/>
            <a:chOff x="3543954" y="2817743"/>
            <a:chExt cx="439422" cy="138092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EEEDE59-DC52-5F03-A173-3A925853E443}"/>
                </a:ext>
              </a:extLst>
            </p:cNvPr>
            <p:cNvSpPr/>
            <p:nvPr/>
          </p:nvSpPr>
          <p:spPr>
            <a:xfrm rot="21588438">
              <a:off x="3543954" y="2817743"/>
              <a:ext cx="396877" cy="13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TV2</a:t>
              </a:r>
            </a:p>
          </p:txBody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8BE43152-0098-B38E-8D46-FFE27CD228BD}"/>
                </a:ext>
              </a:extLst>
            </p:cNvPr>
            <p:cNvSpPr/>
            <p:nvPr/>
          </p:nvSpPr>
          <p:spPr>
            <a:xfrm rot="16200000">
              <a:off x="3900376" y="2845221"/>
              <a:ext cx="81373" cy="8462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C8FFB68-B20F-CD70-51CA-F4581B80DEDB}"/>
              </a:ext>
            </a:extLst>
          </p:cNvPr>
          <p:cNvGrpSpPr/>
          <p:nvPr/>
        </p:nvGrpSpPr>
        <p:grpSpPr>
          <a:xfrm rot="10800000">
            <a:off x="8052793" y="3115695"/>
            <a:ext cx="439422" cy="138092"/>
            <a:chOff x="3543954" y="2817743"/>
            <a:chExt cx="439422" cy="138092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8CD4DC8-CDFD-6527-D9E3-D03D9FC7D3FA}"/>
                </a:ext>
              </a:extLst>
            </p:cNvPr>
            <p:cNvSpPr/>
            <p:nvPr/>
          </p:nvSpPr>
          <p:spPr>
            <a:xfrm rot="10800000">
              <a:off x="3543954" y="2817743"/>
              <a:ext cx="396877" cy="13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TV2</a:t>
              </a:r>
            </a:p>
          </p:txBody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D00B9E26-3DD1-0A0F-209D-AC01C9DE615E}"/>
                </a:ext>
              </a:extLst>
            </p:cNvPr>
            <p:cNvSpPr/>
            <p:nvPr/>
          </p:nvSpPr>
          <p:spPr>
            <a:xfrm rot="16200000">
              <a:off x="3900376" y="2845221"/>
              <a:ext cx="81373" cy="8462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BFF3A49-2C93-DAE3-E805-2269E0EA70FE}"/>
              </a:ext>
            </a:extLst>
          </p:cNvPr>
          <p:cNvGrpSpPr/>
          <p:nvPr/>
        </p:nvGrpSpPr>
        <p:grpSpPr>
          <a:xfrm rot="13700010">
            <a:off x="8896392" y="2970666"/>
            <a:ext cx="344931" cy="548235"/>
            <a:chOff x="3628494" y="2621137"/>
            <a:chExt cx="439096" cy="623913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835D3B43-4EDD-A7DF-5CF7-E374DA036E9E}"/>
                </a:ext>
              </a:extLst>
            </p:cNvPr>
            <p:cNvSpPr/>
            <p:nvPr/>
          </p:nvSpPr>
          <p:spPr>
            <a:xfrm rot="7899990">
              <a:off x="3658627" y="2804317"/>
              <a:ext cx="592143" cy="2257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TV1</a:t>
              </a:r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9AD37622-0465-9209-AE44-0E3208CA525E}"/>
                </a:ext>
              </a:extLst>
            </p:cNvPr>
            <p:cNvSpPr/>
            <p:nvPr/>
          </p:nvSpPr>
          <p:spPr>
            <a:xfrm rot="2518652">
              <a:off x="3628494" y="3087092"/>
              <a:ext cx="103588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0A77D032-842A-6747-E5DB-CEEB36B330FE}"/>
                </a:ext>
              </a:extLst>
            </p:cNvPr>
            <p:cNvSpPr/>
            <p:nvPr/>
          </p:nvSpPr>
          <p:spPr>
            <a:xfrm rot="2518652">
              <a:off x="3702482" y="3148741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Isosceles Triangle 154">
              <a:extLst>
                <a:ext uri="{FF2B5EF4-FFF2-40B4-BE49-F238E27FC236}">
                  <a16:creationId xmlns:a16="http://schemas.microsoft.com/office/drawing/2014/main" id="{8390E135-1E81-2CE4-9D3A-E5E0F37F46AC}"/>
                </a:ext>
              </a:extLst>
            </p:cNvPr>
            <p:cNvSpPr/>
            <p:nvPr/>
          </p:nvSpPr>
          <p:spPr>
            <a:xfrm rot="13318271">
              <a:off x="3663688" y="3119286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F67A3C60-AA63-EF6A-32FD-C1FBADA9A96C}"/>
              </a:ext>
            </a:extLst>
          </p:cNvPr>
          <p:cNvSpPr txBox="1"/>
          <p:nvPr/>
        </p:nvSpPr>
        <p:spPr>
          <a:xfrm>
            <a:off x="2110474" y="5591628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RDV</a:t>
            </a:r>
            <a:br>
              <a:rPr lang="en-GB" sz="1400" b="1" dirty="0"/>
            </a:br>
            <a:r>
              <a:rPr lang="en-GB" sz="1400" b="1" dirty="0"/>
              <a:t>fuelling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ADB969AC-21A2-C2F6-6AA9-112559C76018}"/>
              </a:ext>
            </a:extLst>
          </p:cNvPr>
          <p:cNvGrpSpPr/>
          <p:nvPr/>
        </p:nvGrpSpPr>
        <p:grpSpPr>
          <a:xfrm rot="5907639">
            <a:off x="9475040" y="3541096"/>
            <a:ext cx="344931" cy="548236"/>
            <a:chOff x="3628494" y="2621136"/>
            <a:chExt cx="439096" cy="623914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2AA9BD11-A1C3-4916-99A6-772355511837}"/>
                </a:ext>
              </a:extLst>
            </p:cNvPr>
            <p:cNvSpPr/>
            <p:nvPr/>
          </p:nvSpPr>
          <p:spPr>
            <a:xfrm rot="18718652">
              <a:off x="3658627" y="2804317"/>
              <a:ext cx="592143" cy="2257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TV1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75AAED02-C43F-7F0D-226C-1411CF941190}"/>
                </a:ext>
              </a:extLst>
            </p:cNvPr>
            <p:cNvSpPr/>
            <p:nvPr/>
          </p:nvSpPr>
          <p:spPr>
            <a:xfrm rot="2518652">
              <a:off x="3628494" y="3087092"/>
              <a:ext cx="103588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Isosceles Triangle 159">
              <a:extLst>
                <a:ext uri="{FF2B5EF4-FFF2-40B4-BE49-F238E27FC236}">
                  <a16:creationId xmlns:a16="http://schemas.microsoft.com/office/drawing/2014/main" id="{E226DBF4-CA64-5944-C01B-8B2BEC62304A}"/>
                </a:ext>
              </a:extLst>
            </p:cNvPr>
            <p:cNvSpPr/>
            <p:nvPr/>
          </p:nvSpPr>
          <p:spPr>
            <a:xfrm rot="2518652">
              <a:off x="3702482" y="3148741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Isosceles Triangle 160">
              <a:extLst>
                <a:ext uri="{FF2B5EF4-FFF2-40B4-BE49-F238E27FC236}">
                  <a16:creationId xmlns:a16="http://schemas.microsoft.com/office/drawing/2014/main" id="{614B4CC3-DD43-68D8-4DA6-C5805A29A3AF}"/>
                </a:ext>
              </a:extLst>
            </p:cNvPr>
            <p:cNvSpPr/>
            <p:nvPr/>
          </p:nvSpPr>
          <p:spPr>
            <a:xfrm rot="13318271">
              <a:off x="3663688" y="3119286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4B219F2-FE85-57FF-30CB-2A291A2E84E0}"/>
              </a:ext>
            </a:extLst>
          </p:cNvPr>
          <p:cNvGrpSpPr/>
          <p:nvPr/>
        </p:nvGrpSpPr>
        <p:grpSpPr>
          <a:xfrm>
            <a:off x="569186" y="1066654"/>
            <a:ext cx="1109984" cy="3386350"/>
            <a:chOff x="569186" y="1066654"/>
            <a:chExt cx="1109984" cy="3386350"/>
          </a:xfrm>
        </p:grpSpPr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75C8B6A1-AD34-4352-44AD-C7DAB3DAA984}"/>
                </a:ext>
              </a:extLst>
            </p:cNvPr>
            <p:cNvCxnSpPr/>
            <p:nvPr/>
          </p:nvCxnSpPr>
          <p:spPr>
            <a:xfrm flipV="1">
              <a:off x="1628078" y="1066654"/>
              <a:ext cx="0" cy="107438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5B7491D7-6B92-243C-880E-D4F4E65AE282}"/>
                </a:ext>
              </a:extLst>
            </p:cNvPr>
            <p:cNvCxnSpPr/>
            <p:nvPr/>
          </p:nvCxnSpPr>
          <p:spPr>
            <a:xfrm flipV="1">
              <a:off x="1634347" y="2293688"/>
              <a:ext cx="0" cy="107438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0A0F86D2-2ADA-FA20-6132-8DCC8AD933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8078" y="3429000"/>
              <a:ext cx="0" cy="1024004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9030688-3356-4651-8BB4-26476DC79718}"/>
                </a:ext>
              </a:extLst>
            </p:cNvPr>
            <p:cNvSpPr txBox="1"/>
            <p:nvPr/>
          </p:nvSpPr>
          <p:spPr>
            <a:xfrm>
              <a:off x="674384" y="1409169"/>
              <a:ext cx="992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1.9 km/s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31A33016-F87C-D1E6-E473-5001D578A12A}"/>
                </a:ext>
              </a:extLst>
            </p:cNvPr>
            <p:cNvSpPr txBox="1"/>
            <p:nvPr/>
          </p:nvSpPr>
          <p:spPr>
            <a:xfrm>
              <a:off x="569186" y="2658898"/>
              <a:ext cx="11099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0.64 km/s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F13A7E-5F2D-DAC9-DDF5-DAD73E4F6506}"/>
                </a:ext>
              </a:extLst>
            </p:cNvPr>
            <p:cNvSpPr txBox="1"/>
            <p:nvPr/>
          </p:nvSpPr>
          <p:spPr>
            <a:xfrm>
              <a:off x="628374" y="3731640"/>
              <a:ext cx="992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3.8 km/s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1B9E020-AF6A-5AAF-1277-ED14F06DE202}"/>
              </a:ext>
            </a:extLst>
          </p:cNvPr>
          <p:cNvSpPr/>
          <p:nvPr/>
        </p:nvSpPr>
        <p:spPr>
          <a:xfrm>
            <a:off x="10561127" y="1737386"/>
            <a:ext cx="369574" cy="144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TV1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5D357C-3C85-6C9E-CC6C-A62A93DC28C7}"/>
              </a:ext>
            </a:extLst>
          </p:cNvPr>
          <p:cNvSpPr/>
          <p:nvPr/>
        </p:nvSpPr>
        <p:spPr>
          <a:xfrm>
            <a:off x="10558642" y="2480520"/>
            <a:ext cx="145131" cy="1523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F5B8D9-A88B-BEF2-22E8-807790624B68}"/>
              </a:ext>
            </a:extLst>
          </p:cNvPr>
          <p:cNvSpPr/>
          <p:nvPr/>
        </p:nvSpPr>
        <p:spPr>
          <a:xfrm>
            <a:off x="10561127" y="2118520"/>
            <a:ext cx="369574" cy="144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TV2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76DED4-2638-A732-C00D-0B9DB4BF47EB}"/>
              </a:ext>
            </a:extLst>
          </p:cNvPr>
          <p:cNvGrpSpPr/>
          <p:nvPr/>
        </p:nvGrpSpPr>
        <p:grpSpPr>
          <a:xfrm>
            <a:off x="10513439" y="1467993"/>
            <a:ext cx="288862" cy="276999"/>
            <a:chOff x="3753571" y="2220061"/>
            <a:chExt cx="288862" cy="2769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3887F1A-5529-22AB-5185-89E09D140891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26700F-B84D-3FEA-D8BB-F54A6F5FCF0B}"/>
                </a:ext>
              </a:extLst>
            </p:cNvPr>
            <p:cNvSpPr txBox="1"/>
            <p:nvPr/>
          </p:nvSpPr>
          <p:spPr>
            <a:xfrm>
              <a:off x="3753571" y="2220061"/>
              <a:ext cx="2888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P</a:t>
              </a:r>
              <a:r>
                <a:rPr lang="en-GB" sz="1200" baseline="-25000" dirty="0">
                  <a:solidFill>
                    <a:schemeClr val="bg1"/>
                  </a:solidFill>
                </a:rPr>
                <a:t>i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B1B2403-D489-98BE-D45C-5B9116631B8B}"/>
              </a:ext>
            </a:extLst>
          </p:cNvPr>
          <p:cNvGrpSpPr/>
          <p:nvPr/>
        </p:nvGrpSpPr>
        <p:grpSpPr>
          <a:xfrm>
            <a:off x="2459903" y="4172283"/>
            <a:ext cx="282450" cy="231304"/>
            <a:chOff x="3768697" y="2243558"/>
            <a:chExt cx="282450" cy="23130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24B1777-284C-9843-658F-165337D014F3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D56B2C-3D34-C623-3BD2-125C42316751}"/>
                </a:ext>
              </a:extLst>
            </p:cNvPr>
            <p:cNvSpPr txBox="1"/>
            <p:nvPr/>
          </p:nvSpPr>
          <p:spPr>
            <a:xfrm>
              <a:off x="3768697" y="2243558"/>
              <a:ext cx="282450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</a:rPr>
                <a:t>P</a:t>
              </a:r>
              <a:r>
                <a:rPr lang="en-GB" sz="900" baseline="-25000" dirty="0">
                  <a:solidFill>
                    <a:schemeClr val="bg1"/>
                  </a:solidFill>
                </a:rPr>
                <a:t>1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CF2656D-380D-F9E7-4333-D716FB10079C}"/>
              </a:ext>
            </a:extLst>
          </p:cNvPr>
          <p:cNvGrpSpPr/>
          <p:nvPr/>
        </p:nvGrpSpPr>
        <p:grpSpPr>
          <a:xfrm rot="2075704">
            <a:off x="3069386" y="3444728"/>
            <a:ext cx="282450" cy="231719"/>
            <a:chOff x="3756777" y="2243143"/>
            <a:chExt cx="282450" cy="23171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B52FF1A-6F18-711F-82D0-F7C13246C92D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501530-6032-A422-1A53-62D3F7C4079B}"/>
                </a:ext>
              </a:extLst>
            </p:cNvPr>
            <p:cNvSpPr txBox="1"/>
            <p:nvPr/>
          </p:nvSpPr>
          <p:spPr>
            <a:xfrm>
              <a:off x="3756777" y="2243143"/>
              <a:ext cx="2824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</a:rPr>
                <a:t>P</a:t>
              </a:r>
              <a:r>
                <a:rPr lang="en-GB" sz="900" baseline="-25000" dirty="0">
                  <a:solidFill>
                    <a:schemeClr val="bg1"/>
                  </a:solidFill>
                </a:rPr>
                <a:t>1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A840A0E-3E29-11C5-3283-D8D77073E6A2}"/>
              </a:ext>
            </a:extLst>
          </p:cNvPr>
          <p:cNvGrpSpPr/>
          <p:nvPr/>
        </p:nvGrpSpPr>
        <p:grpSpPr>
          <a:xfrm>
            <a:off x="5319129" y="1919685"/>
            <a:ext cx="226952" cy="198836"/>
            <a:chOff x="3746288" y="2219221"/>
            <a:chExt cx="282450" cy="255641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5F97828F-3247-6F32-A37B-26AE014C28B8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1814E7D-5972-DCB0-B760-A77CCDBA1534}"/>
                </a:ext>
              </a:extLst>
            </p:cNvPr>
            <p:cNvSpPr txBox="1"/>
            <p:nvPr/>
          </p:nvSpPr>
          <p:spPr>
            <a:xfrm>
              <a:off x="3746288" y="2219221"/>
              <a:ext cx="2824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</a:rPr>
                <a:t>P</a:t>
              </a:r>
              <a:r>
                <a:rPr lang="en-GB" sz="900" baseline="-25000" dirty="0">
                  <a:solidFill>
                    <a:schemeClr val="bg1"/>
                  </a:solidFill>
                </a:rPr>
                <a:t>1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89D49B5-6230-FC0F-B274-350065D64158}"/>
              </a:ext>
            </a:extLst>
          </p:cNvPr>
          <p:cNvGrpSpPr/>
          <p:nvPr/>
        </p:nvGrpSpPr>
        <p:grpSpPr>
          <a:xfrm rot="18035162">
            <a:off x="4713151" y="2410621"/>
            <a:ext cx="226952" cy="198836"/>
            <a:chOff x="3746288" y="2219221"/>
            <a:chExt cx="282450" cy="255641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B057E365-ADF4-9E56-38C8-6861A7E97E00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FC200AAD-ABF0-5CF2-F2A2-1341AE86A86E}"/>
                </a:ext>
              </a:extLst>
            </p:cNvPr>
            <p:cNvSpPr txBox="1"/>
            <p:nvPr/>
          </p:nvSpPr>
          <p:spPr>
            <a:xfrm>
              <a:off x="3746288" y="2219221"/>
              <a:ext cx="2824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</a:rPr>
                <a:t>P</a:t>
              </a:r>
              <a:r>
                <a:rPr lang="en-GB" sz="900" baseline="-25000" dirty="0">
                  <a:solidFill>
                    <a:schemeClr val="bg1"/>
                  </a:solidFill>
                </a:rPr>
                <a:t>1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64E594A-108E-7762-BF4D-2C40E95A04B5}"/>
              </a:ext>
            </a:extLst>
          </p:cNvPr>
          <p:cNvGrpSpPr/>
          <p:nvPr/>
        </p:nvGrpSpPr>
        <p:grpSpPr>
          <a:xfrm>
            <a:off x="3956321" y="3125651"/>
            <a:ext cx="226952" cy="198836"/>
            <a:chOff x="3746288" y="2219221"/>
            <a:chExt cx="282450" cy="255641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ABEF0F3F-2CDF-034B-6699-E9F3D2BA145F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0BA287D4-53FC-290C-FE45-0AE2DEC5550C}"/>
                </a:ext>
              </a:extLst>
            </p:cNvPr>
            <p:cNvSpPr txBox="1"/>
            <p:nvPr/>
          </p:nvSpPr>
          <p:spPr>
            <a:xfrm>
              <a:off x="3746288" y="2219221"/>
              <a:ext cx="2824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</a:rPr>
                <a:t>P</a:t>
              </a:r>
              <a:r>
                <a:rPr lang="en-GB" sz="900" baseline="-25000" dirty="0">
                  <a:solidFill>
                    <a:schemeClr val="bg1"/>
                  </a:solidFill>
                </a:rPr>
                <a:t>1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F21A1E85-ABF7-EB13-77C6-ABBCA2156955}"/>
              </a:ext>
            </a:extLst>
          </p:cNvPr>
          <p:cNvGrpSpPr/>
          <p:nvPr/>
        </p:nvGrpSpPr>
        <p:grpSpPr>
          <a:xfrm rot="10800000">
            <a:off x="5821195" y="1019586"/>
            <a:ext cx="226952" cy="198836"/>
            <a:chOff x="3746288" y="2219221"/>
            <a:chExt cx="282450" cy="255641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444B23BA-4CB6-CFE5-A495-A4BD2F3F2C8D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A8B223E5-EB4C-11BA-AE12-206D3B9AEEA4}"/>
                </a:ext>
              </a:extLst>
            </p:cNvPr>
            <p:cNvSpPr txBox="1"/>
            <p:nvPr/>
          </p:nvSpPr>
          <p:spPr>
            <a:xfrm>
              <a:off x="3746288" y="2219221"/>
              <a:ext cx="2824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</a:rPr>
                <a:t>P</a:t>
              </a:r>
              <a:r>
                <a:rPr lang="en-GB" sz="900" baseline="-25000" dirty="0">
                  <a:solidFill>
                    <a:schemeClr val="bg1"/>
                  </a:solidFill>
                </a:rPr>
                <a:t>1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C124C5CC-AF03-F671-2996-74B401A020F7}"/>
              </a:ext>
            </a:extLst>
          </p:cNvPr>
          <p:cNvGrpSpPr/>
          <p:nvPr/>
        </p:nvGrpSpPr>
        <p:grpSpPr>
          <a:xfrm rot="10800000">
            <a:off x="6477408" y="991157"/>
            <a:ext cx="282450" cy="230832"/>
            <a:chOff x="3729784" y="2213543"/>
            <a:chExt cx="351519" cy="296778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1C106E0D-7432-87AF-0D01-C6F888A5E85C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84A82B50-2F36-30FB-BCCF-78C33A7D52F1}"/>
                </a:ext>
              </a:extLst>
            </p:cNvPr>
            <p:cNvSpPr txBox="1"/>
            <p:nvPr/>
          </p:nvSpPr>
          <p:spPr>
            <a:xfrm>
              <a:off x="3729784" y="2213543"/>
              <a:ext cx="351519" cy="296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</a:rPr>
                <a:t>P</a:t>
              </a:r>
              <a:r>
                <a:rPr lang="en-GB" sz="900" baseline="-25000" dirty="0">
                  <a:solidFill>
                    <a:schemeClr val="bg1"/>
                  </a:solidFill>
                </a:rPr>
                <a:t>2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6764F49-6A47-B18B-A6DC-947339CADCFF}"/>
              </a:ext>
            </a:extLst>
          </p:cNvPr>
          <p:cNvGrpSpPr/>
          <p:nvPr/>
        </p:nvGrpSpPr>
        <p:grpSpPr>
          <a:xfrm rot="9959023">
            <a:off x="6585263" y="1617675"/>
            <a:ext cx="260471" cy="228680"/>
            <a:chOff x="3729784" y="2213543"/>
            <a:chExt cx="351519" cy="296778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8B867735-7605-92E9-04D1-C722D4333416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FC4F41B-A5F2-7B7B-9211-C5451C031F0E}"/>
                </a:ext>
              </a:extLst>
            </p:cNvPr>
            <p:cNvSpPr txBox="1"/>
            <p:nvPr/>
          </p:nvSpPr>
          <p:spPr>
            <a:xfrm>
              <a:off x="3729784" y="2213543"/>
              <a:ext cx="351519" cy="296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</a:rPr>
                <a:t>P</a:t>
              </a:r>
              <a:r>
                <a:rPr lang="en-GB" sz="900" baseline="-25000" dirty="0">
                  <a:solidFill>
                    <a:schemeClr val="bg1"/>
                  </a:solidFill>
                </a:rPr>
                <a:t>2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12445C8-A9F0-385C-9580-49D4C0B7BC4B}"/>
              </a:ext>
            </a:extLst>
          </p:cNvPr>
          <p:cNvGrpSpPr/>
          <p:nvPr/>
        </p:nvGrpSpPr>
        <p:grpSpPr>
          <a:xfrm>
            <a:off x="6981067" y="1919684"/>
            <a:ext cx="260471" cy="228680"/>
            <a:chOff x="3729784" y="2213543"/>
            <a:chExt cx="351519" cy="296778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3A51DB7D-51B7-7BDB-4038-DAFE38D416CB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380CA480-437E-7C63-C434-BF67DF3377CE}"/>
                </a:ext>
              </a:extLst>
            </p:cNvPr>
            <p:cNvSpPr txBox="1"/>
            <p:nvPr/>
          </p:nvSpPr>
          <p:spPr>
            <a:xfrm>
              <a:off x="3729784" y="2213543"/>
              <a:ext cx="351519" cy="296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</a:rPr>
                <a:t>P</a:t>
              </a:r>
              <a:r>
                <a:rPr lang="en-GB" sz="900" baseline="-25000" dirty="0">
                  <a:solidFill>
                    <a:schemeClr val="bg1"/>
                  </a:solidFill>
                </a:rPr>
                <a:t>2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9DFDD39-46B7-67A6-A9E2-3D4D3F85D6E9}"/>
              </a:ext>
            </a:extLst>
          </p:cNvPr>
          <p:cNvGrpSpPr/>
          <p:nvPr/>
        </p:nvGrpSpPr>
        <p:grpSpPr>
          <a:xfrm rot="3269319">
            <a:off x="7683366" y="2783676"/>
            <a:ext cx="260471" cy="228680"/>
            <a:chOff x="3729784" y="2213543"/>
            <a:chExt cx="351519" cy="296778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1DF50CC9-9106-3C59-CF68-732581CDA5CF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3D2156BA-EE17-99EA-8991-6DC3D921717C}"/>
                </a:ext>
              </a:extLst>
            </p:cNvPr>
            <p:cNvSpPr txBox="1"/>
            <p:nvPr/>
          </p:nvSpPr>
          <p:spPr>
            <a:xfrm>
              <a:off x="3729784" y="2213543"/>
              <a:ext cx="351519" cy="296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</a:rPr>
                <a:t>P</a:t>
              </a:r>
              <a:r>
                <a:rPr lang="en-GB" sz="900" baseline="-25000" dirty="0">
                  <a:solidFill>
                    <a:schemeClr val="bg1"/>
                  </a:solidFill>
                </a:rPr>
                <a:t>2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69C6189-6590-EAB4-81DF-FEE8A69D2540}"/>
              </a:ext>
            </a:extLst>
          </p:cNvPr>
          <p:cNvGrpSpPr/>
          <p:nvPr/>
        </p:nvGrpSpPr>
        <p:grpSpPr>
          <a:xfrm>
            <a:off x="8431599" y="3059042"/>
            <a:ext cx="260471" cy="228680"/>
            <a:chOff x="3723358" y="2213543"/>
            <a:chExt cx="351519" cy="296778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F0294679-5340-EE1E-B3E5-251340CFEAA1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317654C-AE87-BDEF-082C-D008164789B1}"/>
                </a:ext>
              </a:extLst>
            </p:cNvPr>
            <p:cNvSpPr txBox="1"/>
            <p:nvPr/>
          </p:nvSpPr>
          <p:spPr>
            <a:xfrm>
              <a:off x="3723358" y="2213543"/>
              <a:ext cx="351519" cy="296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</a:rPr>
                <a:t>P</a:t>
              </a:r>
              <a:r>
                <a:rPr lang="en-GB" sz="900" baseline="-25000" dirty="0">
                  <a:solidFill>
                    <a:schemeClr val="bg1"/>
                  </a:solidFill>
                </a:rPr>
                <a:t>2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9DD8009D-CA4B-F7C1-A407-23F10AB94E6A}"/>
              </a:ext>
            </a:extLst>
          </p:cNvPr>
          <p:cNvGrpSpPr/>
          <p:nvPr/>
        </p:nvGrpSpPr>
        <p:grpSpPr>
          <a:xfrm rot="2951081">
            <a:off x="9739240" y="4029964"/>
            <a:ext cx="260471" cy="228680"/>
            <a:chOff x="3723358" y="2213543"/>
            <a:chExt cx="351519" cy="296778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75D57E43-F5AC-E8AA-CFA8-4D5299DBCE8A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08EA9E31-04A4-BC92-298B-684A23CF740C}"/>
                </a:ext>
              </a:extLst>
            </p:cNvPr>
            <p:cNvSpPr txBox="1"/>
            <p:nvPr/>
          </p:nvSpPr>
          <p:spPr>
            <a:xfrm>
              <a:off x="3723358" y="2213543"/>
              <a:ext cx="351519" cy="296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</a:rPr>
                <a:t>P</a:t>
              </a:r>
              <a:r>
                <a:rPr lang="en-GB" sz="900" baseline="-25000" dirty="0">
                  <a:solidFill>
                    <a:schemeClr val="bg1"/>
                  </a:solidFill>
                </a:rPr>
                <a:t>2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900F6733-9C77-5774-018A-C8BDC30B0199}"/>
              </a:ext>
            </a:extLst>
          </p:cNvPr>
          <p:cNvGrpSpPr/>
          <p:nvPr/>
        </p:nvGrpSpPr>
        <p:grpSpPr>
          <a:xfrm>
            <a:off x="10571156" y="4176867"/>
            <a:ext cx="260471" cy="228680"/>
            <a:chOff x="3723358" y="2213543"/>
            <a:chExt cx="351519" cy="296778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A83AA3E-F771-91DC-2B38-CB70E80E9D0A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2C9D1554-A338-16C9-6BE7-3881CD6ABE9B}"/>
                </a:ext>
              </a:extLst>
            </p:cNvPr>
            <p:cNvSpPr txBox="1"/>
            <p:nvPr/>
          </p:nvSpPr>
          <p:spPr>
            <a:xfrm>
              <a:off x="3723358" y="2213543"/>
              <a:ext cx="351519" cy="296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</a:rPr>
                <a:t>P</a:t>
              </a:r>
              <a:r>
                <a:rPr lang="en-GB" sz="900" baseline="-25000" dirty="0">
                  <a:solidFill>
                    <a:schemeClr val="bg1"/>
                  </a:solidFill>
                </a:rPr>
                <a:t>2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331BAE9-3C50-CA51-DFF7-53FF6B90E44A}"/>
              </a:ext>
            </a:extLst>
          </p:cNvPr>
          <p:cNvSpPr txBox="1"/>
          <p:nvPr/>
        </p:nvSpPr>
        <p:spPr>
          <a:xfrm>
            <a:off x="1559900" y="51776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C60FE3-1673-2709-56AF-5E29FAD692AF}"/>
              </a:ext>
            </a:extLst>
          </p:cNvPr>
          <p:cNvSpPr txBox="1"/>
          <p:nvPr/>
        </p:nvSpPr>
        <p:spPr>
          <a:xfrm>
            <a:off x="2325416" y="5176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4CBD50-F578-F226-574B-EAC747DA76C4}"/>
              </a:ext>
            </a:extLst>
          </p:cNvPr>
          <p:cNvSpPr txBox="1"/>
          <p:nvPr/>
        </p:nvSpPr>
        <p:spPr>
          <a:xfrm>
            <a:off x="3022150" y="51718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191B99D-B057-0588-2AD3-B7BFF9B55C16}"/>
              </a:ext>
            </a:extLst>
          </p:cNvPr>
          <p:cNvSpPr txBox="1"/>
          <p:nvPr/>
        </p:nvSpPr>
        <p:spPr>
          <a:xfrm>
            <a:off x="3924138" y="51831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3ACAFE1-8EEF-7DF1-9070-E2829ABEC725}"/>
              </a:ext>
            </a:extLst>
          </p:cNvPr>
          <p:cNvSpPr txBox="1"/>
          <p:nvPr/>
        </p:nvSpPr>
        <p:spPr>
          <a:xfrm>
            <a:off x="4771505" y="51852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15C9ABA-F098-BD13-72B5-F74369101996}"/>
              </a:ext>
            </a:extLst>
          </p:cNvPr>
          <p:cNvSpPr txBox="1"/>
          <p:nvPr/>
        </p:nvSpPr>
        <p:spPr>
          <a:xfrm>
            <a:off x="5374883" y="51685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02A145-49EF-A915-5FD6-3CCC73A1162B}"/>
              </a:ext>
            </a:extLst>
          </p:cNvPr>
          <p:cNvSpPr txBox="1"/>
          <p:nvPr/>
        </p:nvSpPr>
        <p:spPr>
          <a:xfrm>
            <a:off x="6131806" y="51734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D2FDB30-8A11-0370-BE8E-549806A993B2}"/>
              </a:ext>
            </a:extLst>
          </p:cNvPr>
          <p:cNvSpPr txBox="1"/>
          <p:nvPr/>
        </p:nvSpPr>
        <p:spPr>
          <a:xfrm>
            <a:off x="6767094" y="51719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865749B-0C1B-ABC7-AF74-3E1C47323A83}"/>
              </a:ext>
            </a:extLst>
          </p:cNvPr>
          <p:cNvSpPr txBox="1"/>
          <p:nvPr/>
        </p:nvSpPr>
        <p:spPr>
          <a:xfrm>
            <a:off x="7385861" y="51740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D0B4062-31CF-52C5-5DC5-E42BDAB4C76C}"/>
              </a:ext>
            </a:extLst>
          </p:cNvPr>
          <p:cNvSpPr txBox="1"/>
          <p:nvPr/>
        </p:nvSpPr>
        <p:spPr>
          <a:xfrm>
            <a:off x="8278883" y="517128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E97656-7E61-8766-BED5-A959ADFAB1EC}"/>
              </a:ext>
            </a:extLst>
          </p:cNvPr>
          <p:cNvSpPr txBox="1"/>
          <p:nvPr/>
        </p:nvSpPr>
        <p:spPr>
          <a:xfrm>
            <a:off x="9304050" y="517335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7FD00B5-3901-6E54-68F0-B28581873618}"/>
              </a:ext>
            </a:extLst>
          </p:cNvPr>
          <p:cNvSpPr txBox="1"/>
          <p:nvPr/>
        </p:nvSpPr>
        <p:spPr>
          <a:xfrm>
            <a:off x="10233102" y="51873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12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DF82C95-A1C6-91C7-BE23-9BFE03304435}"/>
              </a:ext>
            </a:extLst>
          </p:cNvPr>
          <p:cNvCxnSpPr>
            <a:cxnSpLocks/>
          </p:cNvCxnSpPr>
          <p:nvPr/>
        </p:nvCxnSpPr>
        <p:spPr>
          <a:xfrm>
            <a:off x="10898159" y="4432459"/>
            <a:ext cx="3682" cy="16704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9D3B00C6-CFCE-A995-1D45-E84903CD45A6}"/>
              </a:ext>
            </a:extLst>
          </p:cNvPr>
          <p:cNvSpPr txBox="1"/>
          <p:nvPr/>
        </p:nvSpPr>
        <p:spPr>
          <a:xfrm>
            <a:off x="9944014" y="5608680"/>
            <a:ext cx="961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Circularise</a:t>
            </a:r>
          </a:p>
          <a:p>
            <a:pPr algn="ctr"/>
            <a:r>
              <a:rPr lang="en-GB" sz="1400" b="1" dirty="0"/>
              <a:t>+ Loiter</a:t>
            </a:r>
          </a:p>
        </p:txBody>
      </p:sp>
    </p:spTree>
    <p:extLst>
      <p:ext uri="{BB962C8B-B14F-4D97-AF65-F5344CB8AC3E}">
        <p14:creationId xmlns:p14="http://schemas.microsoft.com/office/powerpoint/2010/main" val="2951229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C40CD3-18E6-418B-E826-21FAFD39F62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314043" y="3368068"/>
            <a:ext cx="9361120" cy="2945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4689AD6-752C-A4C4-BE1B-B8198C8387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43849" y="5123887"/>
            <a:ext cx="10986805" cy="464683"/>
          </a:xfrm>
          <a:prstGeom prst="rect">
            <a:avLst/>
          </a:prstGeom>
          <a:solidFill>
            <a:srgbClr val="152A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B4858E-34E4-57EC-B031-BEEC24D711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43849" y="548039"/>
            <a:ext cx="10988493" cy="46468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28EB79-06EA-0637-2E3C-92BB8715A5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9656" y="388304"/>
            <a:ext cx="772322" cy="784153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43CEEB-74CD-04F4-196C-F6219D8BBF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9656" y="4964152"/>
            <a:ext cx="772322" cy="784153"/>
          </a:xfrm>
          <a:prstGeom prst="ellipse">
            <a:avLst/>
          </a:prstGeom>
          <a:solidFill>
            <a:srgbClr val="152A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ECEF93-79F3-12CF-5C46-6179028ACEC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394486" y="2187429"/>
            <a:ext cx="9135605" cy="2296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589DAF-BCCD-B710-F1FF-77834E9187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300839" y="4457873"/>
            <a:ext cx="9366173" cy="27310"/>
          </a:xfrm>
          <a:prstGeom prst="line">
            <a:avLst/>
          </a:prstGeom>
          <a:ln w="38100">
            <a:solidFill>
              <a:srgbClr val="152A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29378E-F96A-A0ED-890A-87EA4F71F01D}"/>
              </a:ext>
            </a:extLst>
          </p:cNvPr>
          <p:cNvCxnSpPr>
            <a:cxnSpLocks/>
          </p:cNvCxnSpPr>
          <p:nvPr/>
        </p:nvCxnSpPr>
        <p:spPr>
          <a:xfrm flipV="1">
            <a:off x="1401318" y="4454445"/>
            <a:ext cx="684539" cy="669261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2DC5B1-E012-A481-2860-80E7586509AF}"/>
              </a:ext>
            </a:extLst>
          </p:cNvPr>
          <p:cNvCxnSpPr>
            <a:cxnSpLocks/>
          </p:cNvCxnSpPr>
          <p:nvPr/>
        </p:nvCxnSpPr>
        <p:spPr>
          <a:xfrm>
            <a:off x="2085857" y="4466146"/>
            <a:ext cx="7354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FD1359-CCE5-E013-DE27-437A84D7A55B}"/>
              </a:ext>
            </a:extLst>
          </p:cNvPr>
          <p:cNvCxnSpPr>
            <a:cxnSpLocks/>
          </p:cNvCxnSpPr>
          <p:nvPr/>
        </p:nvCxnSpPr>
        <p:spPr>
          <a:xfrm flipV="1">
            <a:off x="2795218" y="3368068"/>
            <a:ext cx="785001" cy="1097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6B5DEA4-0A73-3C39-1662-8324D343E5D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5817" y="1947387"/>
            <a:ext cx="665234" cy="480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bg2">
                    <a:lumMod val="50000"/>
                  </a:schemeClr>
                </a:solidFill>
              </a:rPr>
              <a:t>LLO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98CA7B5-0827-7231-B75B-9484ABD647C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1019" y="4204034"/>
            <a:ext cx="747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152AF3"/>
                </a:solidFill>
              </a:rPr>
              <a:t>LEO</a:t>
            </a:r>
            <a:endParaRPr lang="en-GB" sz="2400" b="1" dirty="0">
              <a:solidFill>
                <a:srgbClr val="152AF3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B4438F8-A2CE-A5C0-F71D-E025D051F480}"/>
              </a:ext>
            </a:extLst>
          </p:cNvPr>
          <p:cNvCxnSpPr>
            <a:cxnSpLocks/>
          </p:cNvCxnSpPr>
          <p:nvPr/>
        </p:nvCxnSpPr>
        <p:spPr>
          <a:xfrm>
            <a:off x="2085857" y="4485183"/>
            <a:ext cx="2483" cy="1670438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70A243A-5AD9-6D7B-2A6E-A0E43D6CDC98}"/>
              </a:ext>
            </a:extLst>
          </p:cNvPr>
          <p:cNvCxnSpPr>
            <a:cxnSpLocks/>
          </p:cNvCxnSpPr>
          <p:nvPr/>
        </p:nvCxnSpPr>
        <p:spPr>
          <a:xfrm>
            <a:off x="1378520" y="5085896"/>
            <a:ext cx="0" cy="1031916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466C058-9C48-A347-CFB3-0D09C49705FD}"/>
              </a:ext>
            </a:extLst>
          </p:cNvPr>
          <p:cNvCxnSpPr>
            <a:cxnSpLocks/>
          </p:cNvCxnSpPr>
          <p:nvPr/>
        </p:nvCxnSpPr>
        <p:spPr>
          <a:xfrm>
            <a:off x="2821259" y="4444684"/>
            <a:ext cx="0" cy="1751435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148469-00CA-938C-0089-33A734979C31}"/>
              </a:ext>
            </a:extLst>
          </p:cNvPr>
          <p:cNvCxnSpPr>
            <a:cxnSpLocks/>
          </p:cNvCxnSpPr>
          <p:nvPr/>
        </p:nvCxnSpPr>
        <p:spPr>
          <a:xfrm>
            <a:off x="3580219" y="3368068"/>
            <a:ext cx="0" cy="282805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988A373-606E-F0EE-C85B-D01AD40DD248}"/>
              </a:ext>
            </a:extLst>
          </p:cNvPr>
          <p:cNvCxnSpPr>
            <a:cxnSpLocks/>
          </p:cNvCxnSpPr>
          <p:nvPr/>
        </p:nvCxnSpPr>
        <p:spPr>
          <a:xfrm>
            <a:off x="6669160" y="988635"/>
            <a:ext cx="0" cy="517431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2C4B928-30C7-5DBD-7B03-553430D6F627}"/>
              </a:ext>
            </a:extLst>
          </p:cNvPr>
          <p:cNvCxnSpPr>
            <a:cxnSpLocks/>
          </p:cNvCxnSpPr>
          <p:nvPr/>
        </p:nvCxnSpPr>
        <p:spPr>
          <a:xfrm>
            <a:off x="9944014" y="4485183"/>
            <a:ext cx="3682" cy="16704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E44ACCF-D765-5785-3C58-F7B2EE451AB4}"/>
              </a:ext>
            </a:extLst>
          </p:cNvPr>
          <p:cNvCxnSpPr>
            <a:cxnSpLocks/>
          </p:cNvCxnSpPr>
          <p:nvPr/>
        </p:nvCxnSpPr>
        <p:spPr>
          <a:xfrm>
            <a:off x="7924491" y="3368068"/>
            <a:ext cx="0" cy="278755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C4428CC8-36D9-FBD9-8FE1-11C39D664A8C}"/>
              </a:ext>
            </a:extLst>
          </p:cNvPr>
          <p:cNvSpPr txBox="1"/>
          <p:nvPr/>
        </p:nvSpPr>
        <p:spPr>
          <a:xfrm>
            <a:off x="1337867" y="5649290"/>
            <a:ext cx="791609" cy="3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/>
              <a:t>Launch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3C0384-74CD-7C6E-B34C-857769831D54}"/>
              </a:ext>
            </a:extLst>
          </p:cNvPr>
          <p:cNvSpPr txBox="1"/>
          <p:nvPr/>
        </p:nvSpPr>
        <p:spPr>
          <a:xfrm>
            <a:off x="2933095" y="564929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TLI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39E43EC-98CA-4CBE-7FF6-E6A6DE6B34C3}"/>
              </a:ext>
            </a:extLst>
          </p:cNvPr>
          <p:cNvSpPr txBox="1"/>
          <p:nvPr/>
        </p:nvSpPr>
        <p:spPr>
          <a:xfrm>
            <a:off x="6867314" y="5674962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Lift-off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1184E14-9D7B-BD9B-2E42-1231470E6F02}"/>
              </a:ext>
            </a:extLst>
          </p:cNvPr>
          <p:cNvSpPr txBox="1"/>
          <p:nvPr/>
        </p:nvSpPr>
        <p:spPr>
          <a:xfrm>
            <a:off x="9834563" y="1126615"/>
            <a:ext cx="215699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u="sng" dirty="0">
                <a:solidFill>
                  <a:srgbClr val="FF0000"/>
                </a:solidFill>
              </a:rPr>
              <a:t>Legend</a:t>
            </a:r>
          </a:p>
          <a:p>
            <a:r>
              <a:rPr lang="en-GB" sz="1200" dirty="0"/>
              <a:t>P   = payload</a:t>
            </a:r>
          </a:p>
          <a:p>
            <a:r>
              <a:rPr lang="en-GB" sz="1200" dirty="0"/>
              <a:t>ETV   = electric transfer vehicle</a:t>
            </a:r>
          </a:p>
          <a:p>
            <a:r>
              <a:rPr lang="en-GB" sz="1200" dirty="0"/>
              <a:t>L = Lander</a:t>
            </a:r>
          </a:p>
        </p:txBody>
      </p:sp>
      <p:sp>
        <p:nvSpPr>
          <p:cNvPr id="112" name="Left Brace 111">
            <a:extLst>
              <a:ext uri="{FF2B5EF4-FFF2-40B4-BE49-F238E27FC236}">
                <a16:creationId xmlns:a16="http://schemas.microsoft.com/office/drawing/2014/main" id="{7DE6FDD6-E777-0264-5671-37614D9A1EFD}"/>
              </a:ext>
            </a:extLst>
          </p:cNvPr>
          <p:cNvSpPr>
            <a:spLocks/>
          </p:cNvSpPr>
          <p:nvPr/>
        </p:nvSpPr>
        <p:spPr>
          <a:xfrm rot="16200000">
            <a:off x="6053522" y="1277850"/>
            <a:ext cx="338884" cy="977019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DB5AB21-2158-C557-5415-07E08B8BFB7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947682" y="6316608"/>
            <a:ext cx="287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Mission Architecture Phases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4552B30-70A3-D7A1-A494-17BA3AC2FD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03971" y="-28935"/>
            <a:ext cx="4784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MA 4. 2-Stage-Electric-Transfer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AA137-79F1-189E-9951-6374C925A9D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6622" y="3129638"/>
            <a:ext cx="801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bg2">
                    <a:lumMod val="50000"/>
                  </a:schemeClr>
                </a:solidFill>
              </a:rPr>
              <a:t>LGO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1A08746-1545-91E4-C465-D04340B6C598}"/>
              </a:ext>
            </a:extLst>
          </p:cNvPr>
          <p:cNvCxnSpPr>
            <a:cxnSpLocks/>
          </p:cNvCxnSpPr>
          <p:nvPr/>
        </p:nvCxnSpPr>
        <p:spPr>
          <a:xfrm flipH="1" flipV="1">
            <a:off x="6669160" y="1031640"/>
            <a:ext cx="1255331" cy="23364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7B32C99-B4F7-C69C-1D9F-D6DE45C3C49B}"/>
              </a:ext>
            </a:extLst>
          </p:cNvPr>
          <p:cNvCxnSpPr>
            <a:cxnSpLocks/>
          </p:cNvCxnSpPr>
          <p:nvPr/>
        </p:nvCxnSpPr>
        <p:spPr>
          <a:xfrm>
            <a:off x="7924491" y="3372613"/>
            <a:ext cx="1115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B7FF01-B975-2A39-2280-290BCE70245A}"/>
              </a:ext>
            </a:extLst>
          </p:cNvPr>
          <p:cNvCxnSpPr>
            <a:cxnSpLocks/>
          </p:cNvCxnSpPr>
          <p:nvPr/>
        </p:nvCxnSpPr>
        <p:spPr>
          <a:xfrm>
            <a:off x="3580219" y="3382797"/>
            <a:ext cx="9858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B4CED9-00C6-6781-7956-C9D9194A4C53}"/>
              </a:ext>
            </a:extLst>
          </p:cNvPr>
          <p:cNvCxnSpPr>
            <a:cxnSpLocks/>
          </p:cNvCxnSpPr>
          <p:nvPr/>
        </p:nvCxnSpPr>
        <p:spPr>
          <a:xfrm flipH="1">
            <a:off x="4536449" y="988635"/>
            <a:ext cx="1295639" cy="23794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574070-9FE9-F5C6-2B55-87E1F4797139}"/>
              </a:ext>
            </a:extLst>
          </p:cNvPr>
          <p:cNvCxnSpPr>
            <a:cxnSpLocks/>
          </p:cNvCxnSpPr>
          <p:nvPr/>
        </p:nvCxnSpPr>
        <p:spPr>
          <a:xfrm>
            <a:off x="9040091" y="3368068"/>
            <a:ext cx="904766" cy="1097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4F195C-F1BA-D800-CA5D-A75940D50BEB}"/>
              </a:ext>
            </a:extLst>
          </p:cNvPr>
          <p:cNvCxnSpPr>
            <a:cxnSpLocks/>
          </p:cNvCxnSpPr>
          <p:nvPr/>
        </p:nvCxnSpPr>
        <p:spPr>
          <a:xfrm>
            <a:off x="4536449" y="3375049"/>
            <a:ext cx="0" cy="282805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2436E2A-C5F0-1FA6-C72D-F095679E4104}"/>
              </a:ext>
            </a:extLst>
          </p:cNvPr>
          <p:cNvCxnSpPr>
            <a:cxnSpLocks/>
          </p:cNvCxnSpPr>
          <p:nvPr/>
        </p:nvCxnSpPr>
        <p:spPr>
          <a:xfrm>
            <a:off x="5859727" y="1031640"/>
            <a:ext cx="0" cy="5086172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E1796AA-9115-D23F-EA8C-0D3BB91E13CC}"/>
              </a:ext>
            </a:extLst>
          </p:cNvPr>
          <p:cNvCxnSpPr>
            <a:cxnSpLocks/>
          </p:cNvCxnSpPr>
          <p:nvPr/>
        </p:nvCxnSpPr>
        <p:spPr>
          <a:xfrm flipH="1">
            <a:off x="9040091" y="3391248"/>
            <a:ext cx="3408" cy="276437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C3D9DB-F0DC-2DFE-DDC4-8AF29B601F7B}"/>
              </a:ext>
            </a:extLst>
          </p:cNvPr>
          <p:cNvSpPr txBox="1"/>
          <p:nvPr/>
        </p:nvSpPr>
        <p:spPr>
          <a:xfrm>
            <a:off x="4722131" y="5660210"/>
            <a:ext cx="93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Landing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5F12E6-8214-6050-92E5-5757E7D250F7}"/>
              </a:ext>
            </a:extLst>
          </p:cNvPr>
          <p:cNvSpPr txBox="1"/>
          <p:nvPr/>
        </p:nvSpPr>
        <p:spPr>
          <a:xfrm>
            <a:off x="9247305" y="5695672"/>
            <a:ext cx="439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/>
              <a:t>TEI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D6A030-085A-8586-5A3D-F9E323203E64}"/>
              </a:ext>
            </a:extLst>
          </p:cNvPr>
          <p:cNvSpPr txBox="1"/>
          <p:nvPr/>
        </p:nvSpPr>
        <p:spPr>
          <a:xfrm>
            <a:off x="3701097" y="5597222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RDV</a:t>
            </a:r>
            <a:br>
              <a:rPr lang="en-GB" sz="1400" b="1" dirty="0"/>
            </a:br>
            <a:r>
              <a:rPr lang="en-GB" sz="1400" b="1" dirty="0"/>
              <a:t>fuelling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239100-88A1-09FA-E06E-9AD16ECFF486}"/>
              </a:ext>
            </a:extLst>
          </p:cNvPr>
          <p:cNvSpPr txBox="1"/>
          <p:nvPr/>
        </p:nvSpPr>
        <p:spPr>
          <a:xfrm>
            <a:off x="8191550" y="5602976"/>
            <a:ext cx="615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RDV</a:t>
            </a:r>
            <a:br>
              <a:rPr lang="en-GB" sz="1400" b="1" dirty="0"/>
            </a:br>
            <a:r>
              <a:rPr lang="en-GB" sz="1400" b="1" dirty="0"/>
              <a:t>Loiter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983422-7EA3-4FDD-B9B6-D53CD42D6D65}"/>
              </a:ext>
            </a:extLst>
          </p:cNvPr>
          <p:cNvSpPr txBox="1"/>
          <p:nvPr/>
        </p:nvSpPr>
        <p:spPr>
          <a:xfrm>
            <a:off x="1176848" y="4555200"/>
            <a:ext cx="981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33847F-88B5-B6B8-2257-4E1D58B5E5CB}"/>
              </a:ext>
            </a:extLst>
          </p:cNvPr>
          <p:cNvSpPr txBox="1"/>
          <p:nvPr/>
        </p:nvSpPr>
        <p:spPr>
          <a:xfrm>
            <a:off x="2081583" y="5601854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RDV</a:t>
            </a:r>
            <a:br>
              <a:rPr lang="en-GB" sz="1400" b="1" dirty="0"/>
            </a:br>
            <a:r>
              <a:rPr lang="en-GB" sz="1400" b="1" dirty="0"/>
              <a:t>fuelling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5B3DF15-5CCC-2261-BE7F-CCEB33EF658D}"/>
              </a:ext>
            </a:extLst>
          </p:cNvPr>
          <p:cNvGrpSpPr/>
          <p:nvPr/>
        </p:nvGrpSpPr>
        <p:grpSpPr>
          <a:xfrm rot="2869786">
            <a:off x="1943067" y="3980134"/>
            <a:ext cx="344931" cy="548236"/>
            <a:chOff x="3628494" y="2621136"/>
            <a:chExt cx="439096" cy="62391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3781F93-7D11-A2D6-9FD6-09DB23E1BDA2}"/>
                </a:ext>
              </a:extLst>
            </p:cNvPr>
            <p:cNvSpPr/>
            <p:nvPr/>
          </p:nvSpPr>
          <p:spPr>
            <a:xfrm rot="18718652">
              <a:off x="3658627" y="2804317"/>
              <a:ext cx="592143" cy="2257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ETV</a:t>
              </a:r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81282FB-9CAB-0FB3-2896-85A36B6CF38B}"/>
                </a:ext>
              </a:extLst>
            </p:cNvPr>
            <p:cNvSpPr/>
            <p:nvPr/>
          </p:nvSpPr>
          <p:spPr>
            <a:xfrm rot="2518652">
              <a:off x="3628494" y="3087092"/>
              <a:ext cx="103588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404F22AC-869C-2219-931D-A9755C22EE0E}"/>
                </a:ext>
              </a:extLst>
            </p:cNvPr>
            <p:cNvSpPr/>
            <p:nvPr/>
          </p:nvSpPr>
          <p:spPr>
            <a:xfrm rot="2518652">
              <a:off x="3702482" y="3148741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D30D27CE-709D-5736-7714-9FCA60722B69}"/>
                </a:ext>
              </a:extLst>
            </p:cNvPr>
            <p:cNvSpPr/>
            <p:nvPr/>
          </p:nvSpPr>
          <p:spPr>
            <a:xfrm rot="13318271">
              <a:off x="3663688" y="3119286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712A49-C5A5-AEF8-58F1-0274C65C87D3}"/>
              </a:ext>
            </a:extLst>
          </p:cNvPr>
          <p:cNvGrpSpPr/>
          <p:nvPr/>
        </p:nvGrpSpPr>
        <p:grpSpPr>
          <a:xfrm rot="21177566">
            <a:off x="2742720" y="3619122"/>
            <a:ext cx="358064" cy="549776"/>
            <a:chOff x="3626927" y="2613860"/>
            <a:chExt cx="431677" cy="63319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7135B55-B9EA-1D6C-5197-68B321CF71B7}"/>
                </a:ext>
              </a:extLst>
            </p:cNvPr>
            <p:cNvSpPr/>
            <p:nvPr/>
          </p:nvSpPr>
          <p:spPr>
            <a:xfrm rot="18718652">
              <a:off x="3649641" y="2797040"/>
              <a:ext cx="592143" cy="2257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ETV</a:t>
              </a:r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EBDD18BE-BD65-B9C6-0878-FD525800CE17}"/>
                </a:ext>
              </a:extLst>
            </p:cNvPr>
            <p:cNvSpPr/>
            <p:nvPr/>
          </p:nvSpPr>
          <p:spPr>
            <a:xfrm rot="2518652">
              <a:off x="3626927" y="3084604"/>
              <a:ext cx="103588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158CA33A-72AE-AA5D-0049-A0D67FDB0F5C}"/>
                </a:ext>
              </a:extLst>
            </p:cNvPr>
            <p:cNvSpPr/>
            <p:nvPr/>
          </p:nvSpPr>
          <p:spPr>
            <a:xfrm rot="2518652">
              <a:off x="3700447" y="3150749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FE97D710-A740-18DB-DFC0-CAF50BE9C12D}"/>
                </a:ext>
              </a:extLst>
            </p:cNvPr>
            <p:cNvSpPr/>
            <p:nvPr/>
          </p:nvSpPr>
          <p:spPr>
            <a:xfrm rot="13318271">
              <a:off x="3663688" y="3119286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0A32133-FA2D-3188-AB4B-CBA56EE1565C}"/>
              </a:ext>
            </a:extLst>
          </p:cNvPr>
          <p:cNvGrpSpPr/>
          <p:nvPr/>
        </p:nvGrpSpPr>
        <p:grpSpPr>
          <a:xfrm rot="2888574">
            <a:off x="4301758" y="3143778"/>
            <a:ext cx="205371" cy="204694"/>
            <a:chOff x="5253520" y="2412560"/>
            <a:chExt cx="205371" cy="20469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57D7974-57B1-50BF-761A-528C3BBC2AFB}"/>
                </a:ext>
              </a:extLst>
            </p:cNvPr>
            <p:cNvSpPr/>
            <p:nvPr/>
          </p:nvSpPr>
          <p:spPr>
            <a:xfrm rot="18718652">
              <a:off x="5257111" y="2468532"/>
              <a:ext cx="145131" cy="1523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</a:t>
              </a:r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B456F1AA-B678-C911-A063-45B92A29AB3E}"/>
                </a:ext>
              </a:extLst>
            </p:cNvPr>
            <p:cNvSpPr/>
            <p:nvPr/>
          </p:nvSpPr>
          <p:spPr>
            <a:xfrm rot="13318652">
              <a:off x="5389678" y="2456755"/>
              <a:ext cx="69213" cy="6435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A06E9EA3-F089-A654-6262-2E8FF6B8E925}"/>
                </a:ext>
              </a:extLst>
            </p:cNvPr>
            <p:cNvSpPr/>
            <p:nvPr/>
          </p:nvSpPr>
          <p:spPr>
            <a:xfrm rot="13318652">
              <a:off x="5340556" y="2412560"/>
              <a:ext cx="69213" cy="6435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7DBE20B-5B3D-4CC2-EF80-963DBF66DAC2}"/>
              </a:ext>
            </a:extLst>
          </p:cNvPr>
          <p:cNvGrpSpPr/>
          <p:nvPr/>
        </p:nvGrpSpPr>
        <p:grpSpPr>
          <a:xfrm rot="2869786">
            <a:off x="3504466" y="2921843"/>
            <a:ext cx="344931" cy="548236"/>
            <a:chOff x="3628494" y="2621136"/>
            <a:chExt cx="439096" cy="623914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B8C0840-41FD-984C-E410-B8E1AAAD6D15}"/>
                </a:ext>
              </a:extLst>
            </p:cNvPr>
            <p:cNvSpPr/>
            <p:nvPr/>
          </p:nvSpPr>
          <p:spPr>
            <a:xfrm rot="18718652">
              <a:off x="3658627" y="2804317"/>
              <a:ext cx="592143" cy="2257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ETV</a:t>
              </a:r>
            </a:p>
          </p:txBody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CA134C63-19AF-7E22-A0CA-2EC0536FDFFC}"/>
                </a:ext>
              </a:extLst>
            </p:cNvPr>
            <p:cNvSpPr/>
            <p:nvPr/>
          </p:nvSpPr>
          <p:spPr>
            <a:xfrm rot="2518652">
              <a:off x="3628494" y="3087092"/>
              <a:ext cx="103588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8CAB90AC-6A15-9FE8-7768-2030714EC096}"/>
                </a:ext>
              </a:extLst>
            </p:cNvPr>
            <p:cNvSpPr/>
            <p:nvPr/>
          </p:nvSpPr>
          <p:spPr>
            <a:xfrm rot="2518652">
              <a:off x="3702482" y="3148741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4A92EDC2-3B64-7358-59B2-9FBA40161999}"/>
                </a:ext>
              </a:extLst>
            </p:cNvPr>
            <p:cNvSpPr/>
            <p:nvPr/>
          </p:nvSpPr>
          <p:spPr>
            <a:xfrm rot="13318271">
              <a:off x="3663688" y="3119286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465CB25-EE22-555F-770A-265C2B75280E}"/>
              </a:ext>
            </a:extLst>
          </p:cNvPr>
          <p:cNvGrpSpPr/>
          <p:nvPr/>
        </p:nvGrpSpPr>
        <p:grpSpPr>
          <a:xfrm rot="10076206">
            <a:off x="5071115" y="1810913"/>
            <a:ext cx="201780" cy="208286"/>
            <a:chOff x="5257111" y="2412560"/>
            <a:chExt cx="201780" cy="208286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610CED9-6C4B-90A6-2E21-5696B92D3A7D}"/>
                </a:ext>
              </a:extLst>
            </p:cNvPr>
            <p:cNvSpPr/>
            <p:nvPr/>
          </p:nvSpPr>
          <p:spPr>
            <a:xfrm rot="13359550">
              <a:off x="5257111" y="2468532"/>
              <a:ext cx="145131" cy="1523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L</a:t>
              </a:r>
              <a:endParaRPr lang="en-GB" dirty="0"/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75E25A5B-0EC9-8858-C56A-71138087793B}"/>
                </a:ext>
              </a:extLst>
            </p:cNvPr>
            <p:cNvSpPr/>
            <p:nvPr/>
          </p:nvSpPr>
          <p:spPr>
            <a:xfrm rot="13318652">
              <a:off x="5389678" y="2456755"/>
              <a:ext cx="69213" cy="6435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E1D40A48-35AB-5684-A0E1-BE9843452B1B}"/>
                </a:ext>
              </a:extLst>
            </p:cNvPr>
            <p:cNvSpPr/>
            <p:nvPr/>
          </p:nvSpPr>
          <p:spPr>
            <a:xfrm rot="13318652">
              <a:off x="5340556" y="2412560"/>
              <a:ext cx="69213" cy="6435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6F6D782-FAE0-E7D1-C687-BD902AFDB5E0}"/>
              </a:ext>
            </a:extLst>
          </p:cNvPr>
          <p:cNvGrpSpPr/>
          <p:nvPr/>
        </p:nvGrpSpPr>
        <p:grpSpPr>
          <a:xfrm rot="19104852">
            <a:off x="6256252" y="1006755"/>
            <a:ext cx="201780" cy="208286"/>
            <a:chOff x="5257111" y="2412560"/>
            <a:chExt cx="201780" cy="20828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968171C-81CA-3FCA-06AF-9E123664D719}"/>
                </a:ext>
              </a:extLst>
            </p:cNvPr>
            <p:cNvSpPr/>
            <p:nvPr/>
          </p:nvSpPr>
          <p:spPr>
            <a:xfrm rot="13295148">
              <a:off x="5257111" y="2468532"/>
              <a:ext cx="145131" cy="1523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L</a:t>
              </a:r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8F25A1D2-9C7D-14FE-C362-1830B5FE0B81}"/>
                </a:ext>
              </a:extLst>
            </p:cNvPr>
            <p:cNvSpPr/>
            <p:nvPr/>
          </p:nvSpPr>
          <p:spPr>
            <a:xfrm rot="13318652">
              <a:off x="5389678" y="2456755"/>
              <a:ext cx="69213" cy="6435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75F72CC4-CC56-61AA-5324-1D4031EC8CD4}"/>
                </a:ext>
              </a:extLst>
            </p:cNvPr>
            <p:cNvSpPr/>
            <p:nvPr/>
          </p:nvSpPr>
          <p:spPr>
            <a:xfrm rot="13318652">
              <a:off x="5340556" y="2412560"/>
              <a:ext cx="69213" cy="6435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5128F6E-1E07-71BD-924F-C1E2570D01D6}"/>
              </a:ext>
            </a:extLst>
          </p:cNvPr>
          <p:cNvGrpSpPr/>
          <p:nvPr/>
        </p:nvGrpSpPr>
        <p:grpSpPr>
          <a:xfrm rot="2869786">
            <a:off x="5430339" y="2895432"/>
            <a:ext cx="344931" cy="548236"/>
            <a:chOff x="3628494" y="2621136"/>
            <a:chExt cx="439096" cy="623914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5C37BBF-75E0-056C-64DB-B110F9C0C57A}"/>
                </a:ext>
              </a:extLst>
            </p:cNvPr>
            <p:cNvSpPr/>
            <p:nvPr/>
          </p:nvSpPr>
          <p:spPr>
            <a:xfrm rot="18718652">
              <a:off x="3658627" y="2804317"/>
              <a:ext cx="592143" cy="2257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ETV</a:t>
              </a:r>
            </a:p>
          </p:txBody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EDF8BE8F-3B56-C15C-661B-6A92A82301E6}"/>
                </a:ext>
              </a:extLst>
            </p:cNvPr>
            <p:cNvSpPr/>
            <p:nvPr/>
          </p:nvSpPr>
          <p:spPr>
            <a:xfrm rot="2518652">
              <a:off x="3628494" y="3087092"/>
              <a:ext cx="103588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Isosceles Triangle 98">
              <a:extLst>
                <a:ext uri="{FF2B5EF4-FFF2-40B4-BE49-F238E27FC236}">
                  <a16:creationId xmlns:a16="http://schemas.microsoft.com/office/drawing/2014/main" id="{226AA037-D30F-8859-16B0-AB0F1F71B9A6}"/>
                </a:ext>
              </a:extLst>
            </p:cNvPr>
            <p:cNvSpPr/>
            <p:nvPr/>
          </p:nvSpPr>
          <p:spPr>
            <a:xfrm rot="2518652">
              <a:off x="3702482" y="3148741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id="{9CBA980F-5D04-1D7F-6F80-910B35EC7C99}"/>
                </a:ext>
              </a:extLst>
            </p:cNvPr>
            <p:cNvSpPr/>
            <p:nvPr/>
          </p:nvSpPr>
          <p:spPr>
            <a:xfrm rot="13318271">
              <a:off x="3663688" y="3119286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8386A3F-09AF-AAC2-B244-C50556A587CA}"/>
              </a:ext>
            </a:extLst>
          </p:cNvPr>
          <p:cNvCxnSpPr>
            <a:cxnSpLocks/>
          </p:cNvCxnSpPr>
          <p:nvPr/>
        </p:nvCxnSpPr>
        <p:spPr>
          <a:xfrm flipH="1">
            <a:off x="4550915" y="3362046"/>
            <a:ext cx="3320498" cy="1056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64E95865-7D0D-A696-1CE6-0C1EEB5A9E9E}"/>
              </a:ext>
            </a:extLst>
          </p:cNvPr>
          <p:cNvCxnSpPr>
            <a:cxnSpLocks/>
          </p:cNvCxnSpPr>
          <p:nvPr/>
        </p:nvCxnSpPr>
        <p:spPr>
          <a:xfrm>
            <a:off x="9944014" y="4445683"/>
            <a:ext cx="1192338" cy="4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95E8019-E4C5-EAF4-8F7D-AA277A94B1A9}"/>
              </a:ext>
            </a:extLst>
          </p:cNvPr>
          <p:cNvGrpSpPr/>
          <p:nvPr/>
        </p:nvGrpSpPr>
        <p:grpSpPr>
          <a:xfrm rot="17538500">
            <a:off x="7159533" y="1729733"/>
            <a:ext cx="201780" cy="208286"/>
            <a:chOff x="5257111" y="2412560"/>
            <a:chExt cx="201780" cy="208286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8841E34-E09E-F06D-BCED-DFD7549CBCE7}"/>
                </a:ext>
              </a:extLst>
            </p:cNvPr>
            <p:cNvSpPr/>
            <p:nvPr/>
          </p:nvSpPr>
          <p:spPr>
            <a:xfrm rot="13295148">
              <a:off x="5257111" y="2468532"/>
              <a:ext cx="145131" cy="1523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L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AB1C8C34-45D1-5E12-0801-C0C77B683EAD}"/>
                </a:ext>
              </a:extLst>
            </p:cNvPr>
            <p:cNvSpPr/>
            <p:nvPr/>
          </p:nvSpPr>
          <p:spPr>
            <a:xfrm rot="13318652">
              <a:off x="5389678" y="2456755"/>
              <a:ext cx="69213" cy="6435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D813528F-851D-66BF-0E35-465EF37E3081}"/>
                </a:ext>
              </a:extLst>
            </p:cNvPr>
            <p:cNvSpPr/>
            <p:nvPr/>
          </p:nvSpPr>
          <p:spPr>
            <a:xfrm rot="13318652">
              <a:off x="5340556" y="2412560"/>
              <a:ext cx="69213" cy="6435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5F7D482-97E6-4452-0DAE-1C2AD24D51AF}"/>
              </a:ext>
            </a:extLst>
          </p:cNvPr>
          <p:cNvGrpSpPr/>
          <p:nvPr/>
        </p:nvGrpSpPr>
        <p:grpSpPr>
          <a:xfrm rot="13699349">
            <a:off x="8274128" y="3137125"/>
            <a:ext cx="201780" cy="208286"/>
            <a:chOff x="5257111" y="2412560"/>
            <a:chExt cx="201780" cy="208286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348746C0-DE1D-38E8-3AEF-A0CCFFE7FCC9}"/>
                </a:ext>
              </a:extLst>
            </p:cNvPr>
            <p:cNvSpPr/>
            <p:nvPr/>
          </p:nvSpPr>
          <p:spPr>
            <a:xfrm rot="13295148">
              <a:off x="5257111" y="2468532"/>
              <a:ext cx="145131" cy="1523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L</a:t>
              </a:r>
            </a:p>
          </p:txBody>
        </p:sp>
        <p:sp>
          <p:nvSpPr>
            <p:cNvPr id="123" name="Isosceles Triangle 122">
              <a:extLst>
                <a:ext uri="{FF2B5EF4-FFF2-40B4-BE49-F238E27FC236}">
                  <a16:creationId xmlns:a16="http://schemas.microsoft.com/office/drawing/2014/main" id="{D0CF583F-EF84-0221-FFEB-1C300B2BB2D8}"/>
                </a:ext>
              </a:extLst>
            </p:cNvPr>
            <p:cNvSpPr/>
            <p:nvPr/>
          </p:nvSpPr>
          <p:spPr>
            <a:xfrm rot="13318652">
              <a:off x="5389678" y="2456755"/>
              <a:ext cx="69213" cy="6435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Isosceles Triangle 123">
              <a:extLst>
                <a:ext uri="{FF2B5EF4-FFF2-40B4-BE49-F238E27FC236}">
                  <a16:creationId xmlns:a16="http://schemas.microsoft.com/office/drawing/2014/main" id="{AE6F6206-4BB4-F8F2-3147-7329C747D88D}"/>
                </a:ext>
              </a:extLst>
            </p:cNvPr>
            <p:cNvSpPr/>
            <p:nvPr/>
          </p:nvSpPr>
          <p:spPr>
            <a:xfrm rot="13318652">
              <a:off x="5340556" y="2412560"/>
              <a:ext cx="69213" cy="6435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544A784-6168-A73A-1BDA-ECB463107EC8}"/>
              </a:ext>
            </a:extLst>
          </p:cNvPr>
          <p:cNvGrpSpPr/>
          <p:nvPr/>
        </p:nvGrpSpPr>
        <p:grpSpPr>
          <a:xfrm rot="2869786">
            <a:off x="10298449" y="3954586"/>
            <a:ext cx="344931" cy="548236"/>
            <a:chOff x="3628494" y="2621136"/>
            <a:chExt cx="439096" cy="623914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6D53277-3D14-BC39-C051-AD5AD82FF78F}"/>
                </a:ext>
              </a:extLst>
            </p:cNvPr>
            <p:cNvSpPr/>
            <p:nvPr/>
          </p:nvSpPr>
          <p:spPr>
            <a:xfrm rot="18718652">
              <a:off x="3658627" y="2804317"/>
              <a:ext cx="592143" cy="2257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ETV</a:t>
              </a:r>
            </a:p>
          </p:txBody>
        </p:sp>
        <p:sp>
          <p:nvSpPr>
            <p:cNvPr id="127" name="Isosceles Triangle 126">
              <a:extLst>
                <a:ext uri="{FF2B5EF4-FFF2-40B4-BE49-F238E27FC236}">
                  <a16:creationId xmlns:a16="http://schemas.microsoft.com/office/drawing/2014/main" id="{97AC60AD-F501-9CCB-BAAF-A6F70652C9E2}"/>
                </a:ext>
              </a:extLst>
            </p:cNvPr>
            <p:cNvSpPr/>
            <p:nvPr/>
          </p:nvSpPr>
          <p:spPr>
            <a:xfrm rot="2518652">
              <a:off x="3628494" y="3087092"/>
              <a:ext cx="103588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7A2FDF5E-6681-994C-5F15-847AD2C4C4DE}"/>
                </a:ext>
              </a:extLst>
            </p:cNvPr>
            <p:cNvSpPr/>
            <p:nvPr/>
          </p:nvSpPr>
          <p:spPr>
            <a:xfrm rot="2518652">
              <a:off x="3702482" y="3148741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7E716376-AC1A-81C8-7AC1-42987FA82A1C}"/>
                </a:ext>
              </a:extLst>
            </p:cNvPr>
            <p:cNvSpPr/>
            <p:nvPr/>
          </p:nvSpPr>
          <p:spPr>
            <a:xfrm rot="13318271">
              <a:off x="3663688" y="3119286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09D3CE9-5CCE-6E0A-287A-98CB54BA922D}"/>
              </a:ext>
            </a:extLst>
          </p:cNvPr>
          <p:cNvGrpSpPr/>
          <p:nvPr/>
        </p:nvGrpSpPr>
        <p:grpSpPr>
          <a:xfrm rot="5855435">
            <a:off x="9518815" y="3544446"/>
            <a:ext cx="344931" cy="548236"/>
            <a:chOff x="3628494" y="2621136"/>
            <a:chExt cx="439096" cy="62391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E6326F8-1C43-C1D1-269E-BD7DFF1B3D9E}"/>
                </a:ext>
              </a:extLst>
            </p:cNvPr>
            <p:cNvSpPr/>
            <p:nvPr/>
          </p:nvSpPr>
          <p:spPr>
            <a:xfrm rot="18718652">
              <a:off x="3658627" y="2804317"/>
              <a:ext cx="592143" cy="2257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ETV</a:t>
              </a: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E79397C7-07FA-D0DA-E4B3-ECECAB922B6C}"/>
                </a:ext>
              </a:extLst>
            </p:cNvPr>
            <p:cNvSpPr/>
            <p:nvPr/>
          </p:nvSpPr>
          <p:spPr>
            <a:xfrm rot="2518652">
              <a:off x="3628494" y="3087092"/>
              <a:ext cx="103588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3D317046-3760-976F-947C-17D1FD2973C9}"/>
                </a:ext>
              </a:extLst>
            </p:cNvPr>
            <p:cNvSpPr/>
            <p:nvPr/>
          </p:nvSpPr>
          <p:spPr>
            <a:xfrm rot="2518652">
              <a:off x="3702482" y="3148741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5E9241CE-2672-A1C5-5A56-B72221A66026}"/>
                </a:ext>
              </a:extLst>
            </p:cNvPr>
            <p:cNvSpPr/>
            <p:nvPr/>
          </p:nvSpPr>
          <p:spPr>
            <a:xfrm rot="13318271">
              <a:off x="3663688" y="3119286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2F5708A-3181-D464-E241-268C5E457BFF}"/>
              </a:ext>
            </a:extLst>
          </p:cNvPr>
          <p:cNvGrpSpPr/>
          <p:nvPr/>
        </p:nvGrpSpPr>
        <p:grpSpPr>
          <a:xfrm rot="13704833">
            <a:off x="9074283" y="3015516"/>
            <a:ext cx="344930" cy="548236"/>
            <a:chOff x="3628494" y="2621136"/>
            <a:chExt cx="439095" cy="62391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6B4DCB7-7DFC-C122-A637-F6A72B1C4CBE}"/>
                </a:ext>
              </a:extLst>
            </p:cNvPr>
            <p:cNvSpPr/>
            <p:nvPr/>
          </p:nvSpPr>
          <p:spPr>
            <a:xfrm rot="7895167">
              <a:off x="3658626" y="2804316"/>
              <a:ext cx="592143" cy="2257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ETV</a:t>
              </a: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248E51D-5DFD-2803-6498-139E14A33ABA}"/>
                </a:ext>
              </a:extLst>
            </p:cNvPr>
            <p:cNvSpPr/>
            <p:nvPr/>
          </p:nvSpPr>
          <p:spPr>
            <a:xfrm rot="2518652">
              <a:off x="3628494" y="3087092"/>
              <a:ext cx="103588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740A9EA-32CF-F68D-5943-CDBC431D89FE}"/>
                </a:ext>
              </a:extLst>
            </p:cNvPr>
            <p:cNvSpPr/>
            <p:nvPr/>
          </p:nvSpPr>
          <p:spPr>
            <a:xfrm rot="2518652">
              <a:off x="3702482" y="3148741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A4E15188-0516-5FBB-1D43-480031D1C9A0}"/>
                </a:ext>
              </a:extLst>
            </p:cNvPr>
            <p:cNvSpPr/>
            <p:nvPr/>
          </p:nvSpPr>
          <p:spPr>
            <a:xfrm rot="13318271">
              <a:off x="3663688" y="3119286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4C86E71-F7FD-6DF2-4108-B0B834613638}"/>
              </a:ext>
            </a:extLst>
          </p:cNvPr>
          <p:cNvGrpSpPr/>
          <p:nvPr/>
        </p:nvGrpSpPr>
        <p:grpSpPr>
          <a:xfrm>
            <a:off x="628374" y="3429000"/>
            <a:ext cx="999704" cy="1024004"/>
            <a:chOff x="628374" y="3429000"/>
            <a:chExt cx="999704" cy="1024004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4891EB8-906D-3603-DD3A-BC08195BB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8078" y="3429000"/>
              <a:ext cx="0" cy="1024004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16D7E3-02C5-A0AE-7FD6-286BF7784030}"/>
                </a:ext>
              </a:extLst>
            </p:cNvPr>
            <p:cNvSpPr txBox="1"/>
            <p:nvPr/>
          </p:nvSpPr>
          <p:spPr>
            <a:xfrm>
              <a:off x="628374" y="3731640"/>
              <a:ext cx="992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3.8 km/s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1EC166F2-B98A-6004-B6D0-CD4C0E6FEFB2}"/>
              </a:ext>
            </a:extLst>
          </p:cNvPr>
          <p:cNvSpPr/>
          <p:nvPr/>
        </p:nvSpPr>
        <p:spPr>
          <a:xfrm>
            <a:off x="9878812" y="1646105"/>
            <a:ext cx="369574" cy="144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TV1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E3350A-4905-307F-5241-6E1AFC571D75}"/>
              </a:ext>
            </a:extLst>
          </p:cNvPr>
          <p:cNvSpPr/>
          <p:nvPr/>
        </p:nvSpPr>
        <p:spPr>
          <a:xfrm>
            <a:off x="9878812" y="1464976"/>
            <a:ext cx="180463" cy="1523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A76BB5C-503F-D751-866D-CBE798F9407F}"/>
              </a:ext>
            </a:extLst>
          </p:cNvPr>
          <p:cNvSpPr/>
          <p:nvPr/>
        </p:nvSpPr>
        <p:spPr>
          <a:xfrm>
            <a:off x="9871448" y="1824485"/>
            <a:ext cx="145131" cy="1523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L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2DEA429-A4A6-ECD8-81C8-89364E4ED875}"/>
              </a:ext>
            </a:extLst>
          </p:cNvPr>
          <p:cNvSpPr txBox="1"/>
          <p:nvPr/>
        </p:nvSpPr>
        <p:spPr>
          <a:xfrm>
            <a:off x="5859352" y="5695672"/>
            <a:ext cx="784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/>
              <a:t>Deploy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B7302F6-B18D-22ED-8CCE-58BE8CC8D68C}"/>
              </a:ext>
            </a:extLst>
          </p:cNvPr>
          <p:cNvCxnSpPr>
            <a:cxnSpLocks/>
          </p:cNvCxnSpPr>
          <p:nvPr/>
        </p:nvCxnSpPr>
        <p:spPr>
          <a:xfrm flipV="1">
            <a:off x="1628078" y="1079873"/>
            <a:ext cx="0" cy="232405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FF43AFE2-1B95-6A01-FE8C-3353C99005EE}"/>
              </a:ext>
            </a:extLst>
          </p:cNvPr>
          <p:cNvSpPr txBox="1"/>
          <p:nvPr/>
        </p:nvSpPr>
        <p:spPr>
          <a:xfrm>
            <a:off x="628374" y="2615754"/>
            <a:ext cx="99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2.5 km/s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86AF1C6-BA8D-5C0E-1D49-36FC89428560}"/>
              </a:ext>
            </a:extLst>
          </p:cNvPr>
          <p:cNvGrpSpPr/>
          <p:nvPr/>
        </p:nvGrpSpPr>
        <p:grpSpPr>
          <a:xfrm>
            <a:off x="9824612" y="1375379"/>
            <a:ext cx="288862" cy="276999"/>
            <a:chOff x="3753571" y="2220061"/>
            <a:chExt cx="288862" cy="276999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A4C4ED2-0EE8-AC0B-ED09-E93EF133FC27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BD13BBF-FBFA-F6A5-C427-7C9F9C50FCBD}"/>
                </a:ext>
              </a:extLst>
            </p:cNvPr>
            <p:cNvSpPr txBox="1"/>
            <p:nvPr/>
          </p:nvSpPr>
          <p:spPr>
            <a:xfrm>
              <a:off x="3753571" y="2220061"/>
              <a:ext cx="2888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P</a:t>
              </a:r>
              <a:r>
                <a:rPr lang="en-GB" sz="1200" baseline="-25000" dirty="0">
                  <a:solidFill>
                    <a:schemeClr val="bg1"/>
                  </a:solidFill>
                </a:rPr>
                <a:t>i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D89DCB-BEC1-33B1-FCF5-7C931CAD8EDA}"/>
              </a:ext>
            </a:extLst>
          </p:cNvPr>
          <p:cNvGrpSpPr/>
          <p:nvPr/>
        </p:nvGrpSpPr>
        <p:grpSpPr>
          <a:xfrm>
            <a:off x="4081153" y="3113759"/>
            <a:ext cx="226952" cy="208951"/>
            <a:chOff x="3740021" y="2206216"/>
            <a:chExt cx="282450" cy="2686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758E2E6-7E54-8A2A-E3B2-CE210980228E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6256994-89D7-F09C-8186-843426CE9856}"/>
                </a:ext>
              </a:extLst>
            </p:cNvPr>
            <p:cNvSpPr txBox="1"/>
            <p:nvPr/>
          </p:nvSpPr>
          <p:spPr>
            <a:xfrm>
              <a:off x="3740021" y="2206216"/>
              <a:ext cx="2824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</a:rPr>
                <a:t>P</a:t>
              </a:r>
              <a:r>
                <a:rPr lang="en-GB" sz="900" baseline="-25000" dirty="0">
                  <a:solidFill>
                    <a:schemeClr val="bg1"/>
                  </a:solidFill>
                </a:rPr>
                <a:t>1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8EBE65C-3035-6C44-208C-4CAA19073E1C}"/>
              </a:ext>
            </a:extLst>
          </p:cNvPr>
          <p:cNvGrpSpPr/>
          <p:nvPr/>
        </p:nvGrpSpPr>
        <p:grpSpPr>
          <a:xfrm rot="2121666">
            <a:off x="3082501" y="3455806"/>
            <a:ext cx="226952" cy="208951"/>
            <a:chOff x="3740021" y="2206216"/>
            <a:chExt cx="282450" cy="26864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7B0E2B-31D8-E5BF-990B-1DE9CA0C2707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3D84257-1173-1E69-3178-6ADE781203C6}"/>
                </a:ext>
              </a:extLst>
            </p:cNvPr>
            <p:cNvSpPr txBox="1"/>
            <p:nvPr/>
          </p:nvSpPr>
          <p:spPr>
            <a:xfrm>
              <a:off x="3740021" y="2206216"/>
              <a:ext cx="2824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</a:rPr>
                <a:t>P</a:t>
              </a:r>
              <a:r>
                <a:rPr lang="en-GB" sz="900" baseline="-25000" dirty="0">
                  <a:solidFill>
                    <a:schemeClr val="bg1"/>
                  </a:solidFill>
                </a:rPr>
                <a:t>1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4CEBE74-D6E3-A939-9C48-95570DD1F1F8}"/>
              </a:ext>
            </a:extLst>
          </p:cNvPr>
          <p:cNvGrpSpPr/>
          <p:nvPr/>
        </p:nvGrpSpPr>
        <p:grpSpPr>
          <a:xfrm>
            <a:off x="2431623" y="4173559"/>
            <a:ext cx="226952" cy="208951"/>
            <a:chOff x="3740021" y="2206216"/>
            <a:chExt cx="282450" cy="268646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4E6DBF72-AD9A-B0C7-035B-7C3CE7827EC8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6214D4F-5DA3-6BB2-4839-6486B36CFF56}"/>
                </a:ext>
              </a:extLst>
            </p:cNvPr>
            <p:cNvSpPr txBox="1"/>
            <p:nvPr/>
          </p:nvSpPr>
          <p:spPr>
            <a:xfrm>
              <a:off x="3740021" y="2206216"/>
              <a:ext cx="2824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</a:rPr>
                <a:t>P</a:t>
              </a:r>
              <a:r>
                <a:rPr lang="en-GB" sz="900" baseline="-25000" dirty="0">
                  <a:solidFill>
                    <a:schemeClr val="bg1"/>
                  </a:solidFill>
                </a:rPr>
                <a:t>1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E583157-8624-2ECB-D48F-AD07F9E55629}"/>
              </a:ext>
            </a:extLst>
          </p:cNvPr>
          <p:cNvGrpSpPr/>
          <p:nvPr/>
        </p:nvGrpSpPr>
        <p:grpSpPr>
          <a:xfrm rot="1844802">
            <a:off x="5147551" y="1615313"/>
            <a:ext cx="214537" cy="198937"/>
            <a:chOff x="3716624" y="2219091"/>
            <a:chExt cx="287034" cy="255771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77724D5-E4CD-1329-56C5-3F4EA5C5C607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723991F-3F7D-B006-9782-47E1C223DE93}"/>
                </a:ext>
              </a:extLst>
            </p:cNvPr>
            <p:cNvSpPr txBox="1"/>
            <p:nvPr/>
          </p:nvSpPr>
          <p:spPr>
            <a:xfrm>
              <a:off x="3716624" y="2219091"/>
              <a:ext cx="282450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</a:rPr>
                <a:t>P</a:t>
              </a:r>
              <a:r>
                <a:rPr lang="en-GB" sz="900" baseline="-25000" dirty="0">
                  <a:solidFill>
                    <a:schemeClr val="bg1"/>
                  </a:solidFill>
                </a:rPr>
                <a:t>1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ADFBBF6-29DC-C9F0-3C0E-38E5CA17DFEA}"/>
              </a:ext>
            </a:extLst>
          </p:cNvPr>
          <p:cNvGrpSpPr/>
          <p:nvPr/>
        </p:nvGrpSpPr>
        <p:grpSpPr>
          <a:xfrm rot="10800000">
            <a:off x="5925803" y="1018632"/>
            <a:ext cx="214537" cy="198937"/>
            <a:chOff x="3716624" y="2219091"/>
            <a:chExt cx="287034" cy="255771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E58563B-1228-7E2A-7CB5-9E768ED772F8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E13DEAD-925E-2D2C-828B-81F49E6E50EA}"/>
                </a:ext>
              </a:extLst>
            </p:cNvPr>
            <p:cNvSpPr txBox="1"/>
            <p:nvPr/>
          </p:nvSpPr>
          <p:spPr>
            <a:xfrm>
              <a:off x="3716624" y="2219091"/>
              <a:ext cx="282450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</a:rPr>
                <a:t>P</a:t>
              </a:r>
              <a:r>
                <a:rPr lang="en-GB" sz="900" baseline="-25000" dirty="0">
                  <a:solidFill>
                    <a:schemeClr val="bg1"/>
                  </a:solidFill>
                </a:rPr>
                <a:t>1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130F922-390A-3C0E-CAF0-6F28494EBAF8}"/>
              </a:ext>
            </a:extLst>
          </p:cNvPr>
          <p:cNvGrpSpPr/>
          <p:nvPr/>
        </p:nvGrpSpPr>
        <p:grpSpPr>
          <a:xfrm rot="10800000">
            <a:off x="6871055" y="990049"/>
            <a:ext cx="282450" cy="230832"/>
            <a:chOff x="3715573" y="2211202"/>
            <a:chExt cx="377897" cy="296778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81DB9C6-5DB7-EDDB-3FC4-34D96330EE80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764F0B4-D0B5-86E9-1101-42D34D572379}"/>
                </a:ext>
              </a:extLst>
            </p:cNvPr>
            <p:cNvSpPr txBox="1"/>
            <p:nvPr/>
          </p:nvSpPr>
          <p:spPr>
            <a:xfrm>
              <a:off x="3715573" y="2211202"/>
              <a:ext cx="377897" cy="296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</a:rPr>
                <a:t>P</a:t>
              </a:r>
              <a:r>
                <a:rPr lang="en-GB" sz="900" baseline="-25000" dirty="0">
                  <a:solidFill>
                    <a:schemeClr val="bg1"/>
                  </a:solidFill>
                </a:rPr>
                <a:t>2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151470B-4E18-1E01-747E-FF6DABCD0F6E}"/>
              </a:ext>
            </a:extLst>
          </p:cNvPr>
          <p:cNvGrpSpPr/>
          <p:nvPr/>
        </p:nvGrpSpPr>
        <p:grpSpPr>
          <a:xfrm rot="9232002">
            <a:off x="7207984" y="1904722"/>
            <a:ext cx="278673" cy="230832"/>
            <a:chOff x="3715573" y="2211202"/>
            <a:chExt cx="377897" cy="296778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BEB4AE6-AE2A-9EBC-4A9B-ED23046C19F8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C49B915D-ADEF-D8C2-26B6-F5CBEB1BBB22}"/>
                </a:ext>
              </a:extLst>
            </p:cNvPr>
            <p:cNvSpPr txBox="1"/>
            <p:nvPr/>
          </p:nvSpPr>
          <p:spPr>
            <a:xfrm>
              <a:off x="3715573" y="2211202"/>
              <a:ext cx="377897" cy="296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</a:rPr>
                <a:t>P</a:t>
              </a:r>
              <a:r>
                <a:rPr lang="en-GB" sz="900" baseline="-25000" dirty="0">
                  <a:solidFill>
                    <a:schemeClr val="bg1"/>
                  </a:solidFill>
                </a:rPr>
                <a:t>2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B8EF8F5-2BEA-0AC1-D1E6-BCB125515823}"/>
              </a:ext>
            </a:extLst>
          </p:cNvPr>
          <p:cNvGrpSpPr/>
          <p:nvPr/>
        </p:nvGrpSpPr>
        <p:grpSpPr>
          <a:xfrm>
            <a:off x="8551403" y="3113467"/>
            <a:ext cx="278673" cy="230832"/>
            <a:chOff x="3715573" y="2211202"/>
            <a:chExt cx="377897" cy="296778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8BF1B1D-12B6-6E0F-F3B7-32F4EB8546A8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56E70A9-007B-FF7C-340C-F94CA748DF1F}"/>
                </a:ext>
              </a:extLst>
            </p:cNvPr>
            <p:cNvSpPr txBox="1"/>
            <p:nvPr/>
          </p:nvSpPr>
          <p:spPr>
            <a:xfrm>
              <a:off x="3715573" y="2211202"/>
              <a:ext cx="377897" cy="296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</a:rPr>
                <a:t>P</a:t>
              </a:r>
              <a:r>
                <a:rPr lang="en-GB" sz="900" baseline="-25000" dirty="0">
                  <a:solidFill>
                    <a:schemeClr val="bg1"/>
                  </a:solidFill>
                </a:rPr>
                <a:t>2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6F834BF-846F-0872-4087-48432F40D10C}"/>
              </a:ext>
            </a:extLst>
          </p:cNvPr>
          <p:cNvGrpSpPr/>
          <p:nvPr/>
        </p:nvGrpSpPr>
        <p:grpSpPr>
          <a:xfrm rot="2933725">
            <a:off x="9781588" y="4032629"/>
            <a:ext cx="278673" cy="230832"/>
            <a:chOff x="3715573" y="2211202"/>
            <a:chExt cx="377897" cy="296778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E9F54CFB-14B2-EBDC-C1B9-A0A70D7C5908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06A323F-794A-7CA9-B2CE-463AF4A751A4}"/>
                </a:ext>
              </a:extLst>
            </p:cNvPr>
            <p:cNvSpPr txBox="1"/>
            <p:nvPr/>
          </p:nvSpPr>
          <p:spPr>
            <a:xfrm>
              <a:off x="3715573" y="2211202"/>
              <a:ext cx="377897" cy="296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</a:rPr>
                <a:t>P</a:t>
              </a:r>
              <a:r>
                <a:rPr lang="en-GB" sz="900" baseline="-25000" dirty="0">
                  <a:solidFill>
                    <a:schemeClr val="bg1"/>
                  </a:solidFill>
                </a:rPr>
                <a:t>2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FE59351-0495-638C-ACB3-16EBE8BA90D9}"/>
              </a:ext>
            </a:extLst>
          </p:cNvPr>
          <p:cNvGrpSpPr/>
          <p:nvPr/>
        </p:nvGrpSpPr>
        <p:grpSpPr>
          <a:xfrm>
            <a:off x="10732095" y="4153224"/>
            <a:ext cx="278673" cy="230832"/>
            <a:chOff x="3715573" y="2211202"/>
            <a:chExt cx="377897" cy="29677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BF2216EC-8EE8-39EC-A4EE-06360539C00A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18FE247-38CF-019B-30DA-B6FA8CE32133}"/>
                </a:ext>
              </a:extLst>
            </p:cNvPr>
            <p:cNvSpPr txBox="1"/>
            <p:nvPr/>
          </p:nvSpPr>
          <p:spPr>
            <a:xfrm>
              <a:off x="3715573" y="2211202"/>
              <a:ext cx="377897" cy="296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</a:rPr>
                <a:t>P</a:t>
              </a:r>
              <a:r>
                <a:rPr lang="en-GB" sz="900" baseline="-25000" dirty="0">
                  <a:solidFill>
                    <a:schemeClr val="bg1"/>
                  </a:solidFill>
                </a:rPr>
                <a:t>2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2E24DC0-F369-5DB5-159E-A8ADE8C126F7}"/>
              </a:ext>
            </a:extLst>
          </p:cNvPr>
          <p:cNvSpPr txBox="1"/>
          <p:nvPr/>
        </p:nvSpPr>
        <p:spPr>
          <a:xfrm>
            <a:off x="1559900" y="51776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76A1D8C-6026-DE7F-9F73-2CE82192D34D}"/>
              </a:ext>
            </a:extLst>
          </p:cNvPr>
          <p:cNvSpPr txBox="1"/>
          <p:nvPr/>
        </p:nvSpPr>
        <p:spPr>
          <a:xfrm>
            <a:off x="2325416" y="5176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85C1DD8-422F-59B8-DE53-D8DAED46289A}"/>
              </a:ext>
            </a:extLst>
          </p:cNvPr>
          <p:cNvSpPr txBox="1"/>
          <p:nvPr/>
        </p:nvSpPr>
        <p:spPr>
          <a:xfrm>
            <a:off x="3022150" y="51718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B355778-756B-17FB-CDC8-310485F03719}"/>
              </a:ext>
            </a:extLst>
          </p:cNvPr>
          <p:cNvSpPr txBox="1"/>
          <p:nvPr/>
        </p:nvSpPr>
        <p:spPr>
          <a:xfrm>
            <a:off x="3924138" y="51831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A82B9A5-63F6-C19A-8199-D381254F3DD7}"/>
              </a:ext>
            </a:extLst>
          </p:cNvPr>
          <p:cNvSpPr txBox="1"/>
          <p:nvPr/>
        </p:nvSpPr>
        <p:spPr>
          <a:xfrm>
            <a:off x="5025505" y="51852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E6565D7-2F37-AB63-2C23-E483449D5C1D}"/>
              </a:ext>
            </a:extLst>
          </p:cNvPr>
          <p:cNvSpPr txBox="1"/>
          <p:nvPr/>
        </p:nvSpPr>
        <p:spPr>
          <a:xfrm>
            <a:off x="6131806" y="51734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6FFDEDB-644C-BA89-E516-25463328953A}"/>
              </a:ext>
            </a:extLst>
          </p:cNvPr>
          <p:cNvSpPr txBox="1"/>
          <p:nvPr/>
        </p:nvSpPr>
        <p:spPr>
          <a:xfrm>
            <a:off x="7160794" y="51719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98DA7F1-B937-7910-EC40-D6252CFB37F9}"/>
              </a:ext>
            </a:extLst>
          </p:cNvPr>
          <p:cNvSpPr txBox="1"/>
          <p:nvPr/>
        </p:nvSpPr>
        <p:spPr>
          <a:xfrm>
            <a:off x="8342383" y="51712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6C87219-3BC1-B516-B08E-CA1E33C37B72}"/>
              </a:ext>
            </a:extLst>
          </p:cNvPr>
          <p:cNvSpPr txBox="1"/>
          <p:nvPr/>
        </p:nvSpPr>
        <p:spPr>
          <a:xfrm>
            <a:off x="9304050" y="51733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00F6352-6C62-45C8-1BF6-9177183A37C7}"/>
              </a:ext>
            </a:extLst>
          </p:cNvPr>
          <p:cNvCxnSpPr>
            <a:cxnSpLocks/>
          </p:cNvCxnSpPr>
          <p:nvPr/>
        </p:nvCxnSpPr>
        <p:spPr>
          <a:xfrm>
            <a:off x="11111742" y="4492506"/>
            <a:ext cx="3682" cy="16704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77FCE066-FCD9-6BFE-C664-1FDFD5505FE1}"/>
              </a:ext>
            </a:extLst>
          </p:cNvPr>
          <p:cNvSpPr txBox="1"/>
          <p:nvPr/>
        </p:nvSpPr>
        <p:spPr>
          <a:xfrm>
            <a:off x="10366172" y="5184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40931CD-87A0-2CCC-D8D0-305B48BF06A1}"/>
              </a:ext>
            </a:extLst>
          </p:cNvPr>
          <p:cNvSpPr txBox="1"/>
          <p:nvPr/>
        </p:nvSpPr>
        <p:spPr>
          <a:xfrm>
            <a:off x="10071035" y="5632842"/>
            <a:ext cx="961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Circularise</a:t>
            </a:r>
          </a:p>
          <a:p>
            <a:pPr algn="ctr"/>
            <a:r>
              <a:rPr lang="en-GB" sz="1400" b="1" dirty="0"/>
              <a:t>+ Loiter</a:t>
            </a:r>
          </a:p>
        </p:txBody>
      </p:sp>
    </p:spTree>
    <p:extLst>
      <p:ext uri="{BB962C8B-B14F-4D97-AF65-F5344CB8AC3E}">
        <p14:creationId xmlns:p14="http://schemas.microsoft.com/office/powerpoint/2010/main" val="1965655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43;p55">
            <a:extLst>
              <a:ext uri="{FF2B5EF4-FFF2-40B4-BE49-F238E27FC236}">
                <a16:creationId xmlns:a16="http://schemas.microsoft.com/office/drawing/2014/main" id="{73EC10C1-F06A-BB53-F4EA-57725D74A85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92" y="-86899"/>
            <a:ext cx="12194583" cy="1484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D62DEC-484F-471C-8F09-65245A92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8792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METHODS</a:t>
            </a:r>
            <a:b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Trade Study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27DAC-3681-5E58-E109-AB803801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C9B6-7DFC-4508-819F-2D0DECC9902C}" type="slidenum">
              <a:rPr lang="en-GB" smtClean="0"/>
              <a:t>14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10CF3C-0D96-8FE7-A000-AA1461CC4A61}"/>
              </a:ext>
            </a:extLst>
          </p:cNvPr>
          <p:cNvSpPr txBox="1"/>
          <p:nvPr/>
        </p:nvSpPr>
        <p:spPr>
          <a:xfrm flipH="1">
            <a:off x="481553" y="4231873"/>
            <a:ext cx="43225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5 MAs had their FOMs evaluated,</a:t>
            </a:r>
          </a:p>
          <a:p>
            <a:r>
              <a:rPr lang="en-GB" sz="2400" dirty="0"/>
              <a:t>FOMs are normalised and multiplied by their weighting to  to pick the winner</a:t>
            </a:r>
          </a:p>
          <a:p>
            <a:endParaRPr lang="en-GB" sz="2400" dirty="0"/>
          </a:p>
          <a:p>
            <a:r>
              <a:rPr lang="en-GB" sz="2400" dirty="0"/>
              <a:t>The winning MA is investigated in more detail.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B1751-71EA-2E3B-E8EB-ABA096C55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67" y="1967001"/>
            <a:ext cx="4714875" cy="2219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8C8596-40EB-31FC-21AB-D2B794FB38C9}"/>
              </a:ext>
            </a:extLst>
          </p:cNvPr>
          <p:cNvSpPr txBox="1"/>
          <p:nvPr/>
        </p:nvSpPr>
        <p:spPr>
          <a:xfrm>
            <a:off x="614877" y="1443829"/>
            <a:ext cx="25026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Figures of Merit</a:t>
            </a:r>
          </a:p>
          <a:p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45F9F-9860-8BAF-67CF-2144D9FBCCFC}"/>
              </a:ext>
            </a:extLst>
          </p:cNvPr>
          <p:cNvSpPr txBox="1"/>
          <p:nvPr/>
        </p:nvSpPr>
        <p:spPr>
          <a:xfrm>
            <a:off x="7013400" y="1424355"/>
            <a:ext cx="3194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Pairwise comparison</a:t>
            </a:r>
            <a:endParaRPr lang="en-GB" sz="4000" dirty="0"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FD0EC1-26A7-CE50-6BEB-8518F2582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701" y="1920882"/>
            <a:ext cx="6155422" cy="440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55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43;p55">
            <a:extLst>
              <a:ext uri="{FF2B5EF4-FFF2-40B4-BE49-F238E27FC236}">
                <a16:creationId xmlns:a16="http://schemas.microsoft.com/office/drawing/2014/main" id="{73EC10C1-F06A-BB53-F4EA-57725D74A85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92" y="-60207"/>
            <a:ext cx="12194583" cy="1484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D62DEC-484F-471C-8F09-65245A92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8792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METHODS</a:t>
            </a:r>
            <a:b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Spacecraft Sizing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26FED0-DB76-DD12-7E02-103DA348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C9B6-7DFC-4508-819F-2D0DECC9902C}" type="slidenum">
              <a:rPr lang="en-GB" smtClean="0"/>
              <a:t>15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4198DF-53D2-BBC7-B357-41376F3CC52C}"/>
              </a:ext>
            </a:extLst>
          </p:cNvPr>
          <p:cNvSpPr txBox="1"/>
          <p:nvPr/>
        </p:nvSpPr>
        <p:spPr>
          <a:xfrm>
            <a:off x="363614" y="3740144"/>
            <a:ext cx="3802566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Lunar Landers (41)</a:t>
            </a:r>
          </a:p>
          <a:p>
            <a:pPr algn="ctr"/>
            <a:r>
              <a:rPr lang="en-GB" dirty="0"/>
              <a:t>Total mass</a:t>
            </a:r>
          </a:p>
          <a:p>
            <a:pPr algn="ctr"/>
            <a:r>
              <a:rPr lang="en-GB" dirty="0"/>
              <a:t>Dry mass</a:t>
            </a:r>
          </a:p>
          <a:p>
            <a:pPr algn="ctr"/>
            <a:r>
              <a:rPr lang="en-GB" dirty="0"/>
              <a:t>Propellant mass</a:t>
            </a:r>
          </a:p>
          <a:p>
            <a:pPr algn="ctr"/>
            <a:r>
              <a:rPr lang="en-GB" dirty="0"/>
              <a:t>Payload mass</a:t>
            </a:r>
          </a:p>
          <a:p>
            <a:pPr algn="ctr"/>
            <a:r>
              <a:rPr lang="en-GB" dirty="0"/>
              <a:t>Propellant</a:t>
            </a:r>
          </a:p>
          <a:p>
            <a:pPr algn="ctr"/>
            <a:r>
              <a:rPr lang="en-GB" dirty="0" err="1"/>
              <a:t>Isp</a:t>
            </a:r>
            <a:endParaRPr lang="en-GB" dirty="0"/>
          </a:p>
          <a:p>
            <a:pPr algn="ctr"/>
            <a:r>
              <a:rPr lang="en-GB" dirty="0"/>
              <a:t>ΔV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A6B49-4E7E-7D00-4D8C-FB3689C25D21}"/>
              </a:ext>
            </a:extLst>
          </p:cNvPr>
          <p:cNvSpPr txBox="1"/>
          <p:nvPr/>
        </p:nvSpPr>
        <p:spPr>
          <a:xfrm>
            <a:off x="4505906" y="3748241"/>
            <a:ext cx="318018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Transfer Vehicles (8)</a:t>
            </a:r>
          </a:p>
          <a:p>
            <a:pPr algn="ctr"/>
            <a:r>
              <a:rPr lang="en-GB" dirty="0"/>
              <a:t>Total mass</a:t>
            </a:r>
          </a:p>
          <a:p>
            <a:pPr algn="ctr"/>
            <a:r>
              <a:rPr lang="en-GB" dirty="0"/>
              <a:t>Dry mass</a:t>
            </a:r>
          </a:p>
          <a:p>
            <a:pPr algn="ctr"/>
            <a:r>
              <a:rPr lang="en-GB" dirty="0"/>
              <a:t>Propellant mass</a:t>
            </a:r>
          </a:p>
          <a:p>
            <a:pPr algn="ctr"/>
            <a:r>
              <a:rPr lang="en-GB" dirty="0"/>
              <a:t>Payload mass</a:t>
            </a:r>
          </a:p>
          <a:p>
            <a:pPr algn="ctr"/>
            <a:r>
              <a:rPr lang="en-GB" dirty="0"/>
              <a:t>Propellant</a:t>
            </a:r>
          </a:p>
          <a:p>
            <a:pPr algn="ctr"/>
            <a:r>
              <a:rPr lang="en-GB" dirty="0"/>
              <a:t>ΔV</a:t>
            </a:r>
          </a:p>
          <a:p>
            <a:pPr algn="ctr"/>
            <a:r>
              <a:rPr lang="en-GB" dirty="0"/>
              <a:t>Characteristic 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AE749-B4E8-7F95-18E0-474B00EF71C6}"/>
              </a:ext>
            </a:extLst>
          </p:cNvPr>
          <p:cNvSpPr txBox="1"/>
          <p:nvPr/>
        </p:nvSpPr>
        <p:spPr>
          <a:xfrm>
            <a:off x="7934320" y="3712220"/>
            <a:ext cx="365945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Lander Subsystems (11)</a:t>
            </a:r>
          </a:p>
          <a:p>
            <a:pPr algn="ctr"/>
            <a:r>
              <a:rPr lang="en-GB" dirty="0"/>
              <a:t>Dry mass</a:t>
            </a:r>
          </a:p>
          <a:p>
            <a:pPr algn="ctr"/>
            <a:r>
              <a:rPr lang="en-GB" dirty="0"/>
              <a:t>Structure</a:t>
            </a:r>
          </a:p>
          <a:p>
            <a:pPr algn="ctr"/>
            <a:r>
              <a:rPr lang="en-GB" dirty="0"/>
              <a:t>Power</a:t>
            </a:r>
          </a:p>
          <a:p>
            <a:pPr algn="ctr"/>
            <a:r>
              <a:rPr lang="en-GB" dirty="0"/>
              <a:t>Propulsion</a:t>
            </a:r>
          </a:p>
          <a:p>
            <a:pPr algn="ctr"/>
            <a:r>
              <a:rPr lang="en-GB" dirty="0"/>
              <a:t>Avionics</a:t>
            </a:r>
          </a:p>
          <a:p>
            <a:pPr algn="ctr"/>
            <a:r>
              <a:rPr lang="en-GB" dirty="0"/>
              <a:t>Thermal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F8BF27-F6FF-EB28-ABC5-E70213DEC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790" y="1583354"/>
            <a:ext cx="1960215" cy="1997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70A56E-3CCF-AF3A-7C97-1E285222F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8000"/>
                    </a14:imgEffect>
                    <a14:imgEffect>
                      <a14:saturation sat="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4226" y="1911069"/>
            <a:ext cx="3983543" cy="13504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ABA280-002F-6869-5D89-2678A7481F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77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2679"/>
          <a:stretch/>
        </p:blipFill>
        <p:spPr>
          <a:xfrm>
            <a:off x="8401974" y="1721224"/>
            <a:ext cx="2724150" cy="189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99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43;p55">
            <a:extLst>
              <a:ext uri="{FF2B5EF4-FFF2-40B4-BE49-F238E27FC236}">
                <a16:creationId xmlns:a16="http://schemas.microsoft.com/office/drawing/2014/main" id="{73EC10C1-F06A-BB53-F4EA-57725D74A85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92" y="-86899"/>
            <a:ext cx="12194583" cy="1484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D62DEC-484F-471C-8F09-65245A92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8792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METHODS</a:t>
            </a:r>
            <a:b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Lander Sizing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27DAC-3681-5E58-E109-AB803801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C9B6-7DFC-4508-819F-2D0DECC9902C}" type="slidenum">
              <a:rPr lang="en-GB" smtClean="0"/>
              <a:t>16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B8031-C153-24E8-DBC1-DD38649D381A}"/>
              </a:ext>
            </a:extLst>
          </p:cNvPr>
          <p:cNvSpPr txBox="1"/>
          <p:nvPr/>
        </p:nvSpPr>
        <p:spPr>
          <a:xfrm flipH="1">
            <a:off x="442542" y="1655918"/>
            <a:ext cx="113069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Start by imposing 2t lunar payload down and payload up for the lander.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endParaRPr lang="en-GB" sz="2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FB91C5-CA65-A0B0-9D69-3BE780C44998}"/>
              </a:ext>
            </a:extLst>
          </p:cNvPr>
          <p:cNvGrpSpPr/>
          <p:nvPr/>
        </p:nvGrpSpPr>
        <p:grpSpPr>
          <a:xfrm>
            <a:off x="1028700" y="2783042"/>
            <a:ext cx="4306465" cy="3600000"/>
            <a:chOff x="1028700" y="2683093"/>
            <a:chExt cx="4306465" cy="3600000"/>
          </a:xfrm>
        </p:grpSpPr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264C660E-BF90-601C-1D1F-18FAE6D86EE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86244155"/>
                </p:ext>
              </p:extLst>
            </p:nvPr>
          </p:nvGraphicFramePr>
          <p:xfrm>
            <a:off x="1028700" y="2683093"/>
            <a:ext cx="4306465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1836B7-341A-DCC5-85B2-1BF16E511CEC}"/>
                </a:ext>
              </a:extLst>
            </p:cNvPr>
            <p:cNvSpPr/>
            <p:nvPr/>
          </p:nvSpPr>
          <p:spPr>
            <a:xfrm>
              <a:off x="1594623" y="6099718"/>
              <a:ext cx="3434576" cy="1610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5B6B452-AC54-66FC-3B5A-FFFEDD9CC032}"/>
              </a:ext>
            </a:extLst>
          </p:cNvPr>
          <p:cNvGrpSpPr/>
          <p:nvPr/>
        </p:nvGrpSpPr>
        <p:grpSpPr>
          <a:xfrm>
            <a:off x="6420314" y="5857800"/>
            <a:ext cx="5067300" cy="422403"/>
            <a:chOff x="3795076" y="5425947"/>
            <a:chExt cx="5067300" cy="42240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1DA9A0A-EAF7-C00B-8A7D-5C8B76EAF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95076" y="5425947"/>
              <a:ext cx="5067300" cy="381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25275B7-2474-DBF5-5D95-0A589479B460}"/>
                </a:ext>
              </a:extLst>
            </p:cNvPr>
            <p:cNvSpPr/>
            <p:nvPr/>
          </p:nvSpPr>
          <p:spPr>
            <a:xfrm>
              <a:off x="4750595" y="5425947"/>
              <a:ext cx="509587" cy="42240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400" dirty="0"/>
                <a:t>α</a:t>
              </a:r>
              <a:endParaRPr lang="en-GB" sz="2400" dirty="0"/>
            </a:p>
          </p:txBody>
        </p:sp>
      </p:grp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57299337-C4B7-701A-1A01-4F8193504B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033831"/>
              </p:ext>
            </p:extLst>
          </p:nvPr>
        </p:nvGraphicFramePr>
        <p:xfrm>
          <a:off x="6660149" y="2271702"/>
          <a:ext cx="432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15572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43;p55">
            <a:extLst>
              <a:ext uri="{FF2B5EF4-FFF2-40B4-BE49-F238E27FC236}">
                <a16:creationId xmlns:a16="http://schemas.microsoft.com/office/drawing/2014/main" id="{73EC10C1-F06A-BB53-F4EA-57725D74A85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92" y="-86899"/>
            <a:ext cx="12194583" cy="1484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D62DEC-484F-471C-8F09-65245A92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8792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METHODS</a:t>
            </a:r>
            <a:b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Transfer Vehicle Sizing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27DAC-3681-5E58-E109-AB803801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C9B6-7DFC-4508-819F-2D0DECC9902C}" type="slidenum">
              <a:rPr lang="en-GB" smtClean="0"/>
              <a:t>17</a:t>
            </a:fld>
            <a:endParaRPr lang="en-GB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90D02E7-6CFE-5CAA-8979-72CED4DF6E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9605205"/>
              </p:ext>
            </p:extLst>
          </p:nvPr>
        </p:nvGraphicFramePr>
        <p:xfrm>
          <a:off x="1870598" y="1463302"/>
          <a:ext cx="8111602" cy="5394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00E43A-0E12-09DD-8C37-21E16B68E8DF}"/>
              </a:ext>
            </a:extLst>
          </p:cNvPr>
          <p:cNvCxnSpPr>
            <a:cxnSpLocks/>
          </p:cNvCxnSpPr>
          <p:nvPr/>
        </p:nvCxnSpPr>
        <p:spPr>
          <a:xfrm flipV="1">
            <a:off x="3840934" y="2096429"/>
            <a:ext cx="0" cy="391440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4C52D5-0C1A-9B65-D556-06219DF9007B}"/>
              </a:ext>
            </a:extLst>
          </p:cNvPr>
          <p:cNvCxnSpPr>
            <a:cxnSpLocks/>
          </p:cNvCxnSpPr>
          <p:nvPr/>
        </p:nvCxnSpPr>
        <p:spPr>
          <a:xfrm flipH="1">
            <a:off x="2783541" y="4962597"/>
            <a:ext cx="689571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525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43;p55">
            <a:extLst>
              <a:ext uri="{FF2B5EF4-FFF2-40B4-BE49-F238E27FC236}">
                <a16:creationId xmlns:a16="http://schemas.microsoft.com/office/drawing/2014/main" id="{73EC10C1-F06A-BB53-F4EA-57725D74A85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92" y="-86899"/>
            <a:ext cx="12194583" cy="1484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D62DEC-484F-471C-8F09-65245A92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8792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METHODS</a:t>
            </a:r>
            <a:b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Subsystem Sizing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27DAC-3681-5E58-E109-AB803801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C9B6-7DFC-4508-819F-2D0DECC9902C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2DDDE-6EA9-FD4C-D1AF-FCD7C8C206A2}"/>
              </a:ext>
            </a:extLst>
          </p:cNvPr>
          <p:cNvSpPr txBox="1"/>
          <p:nvPr/>
        </p:nvSpPr>
        <p:spPr>
          <a:xfrm>
            <a:off x="1028700" y="1778840"/>
            <a:ext cx="97991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800"/>
              <a:buFont typeface="Arial" panose="020B0604020202020204" pitchFamily="34" charset="0"/>
              <a:buChar char="•"/>
            </a:pPr>
            <a:r>
              <a:rPr lang="en-GB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Landers Subsystems are sized using Mass estimation relationships derived from trend analysis of the database.</a:t>
            </a:r>
            <a:endParaRPr lang="en-GB" sz="2800" dirty="0">
              <a:effectLst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529C36C-C717-6142-6337-ACED824123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9835039"/>
              </p:ext>
            </p:extLst>
          </p:nvPr>
        </p:nvGraphicFramePr>
        <p:xfrm>
          <a:off x="566625" y="3190167"/>
          <a:ext cx="5853016" cy="2585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33B08AC-BD20-B5D9-CA72-901BBF443E01}"/>
              </a:ext>
            </a:extLst>
          </p:cNvPr>
          <p:cNvSpPr txBox="1"/>
          <p:nvPr/>
        </p:nvSpPr>
        <p:spPr>
          <a:xfrm>
            <a:off x="6651029" y="4849207"/>
            <a:ext cx="5283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Modern Avionics are oversized this way. Adjusted to 3.1%.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470237-6282-A3C0-4294-CCE9E0E396FE}"/>
              </a:ext>
            </a:extLst>
          </p:cNvPr>
          <p:cNvSpPr txBox="1"/>
          <p:nvPr/>
        </p:nvSpPr>
        <p:spPr>
          <a:xfrm>
            <a:off x="6651028" y="2944535"/>
            <a:ext cx="5283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Power subsystem sized parametrically, using LRO as a benchmark.</a:t>
            </a:r>
          </a:p>
        </p:txBody>
      </p:sp>
    </p:spTree>
    <p:extLst>
      <p:ext uri="{BB962C8B-B14F-4D97-AF65-F5344CB8AC3E}">
        <p14:creationId xmlns:p14="http://schemas.microsoft.com/office/powerpoint/2010/main" val="1147872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43;p55">
            <a:extLst>
              <a:ext uri="{FF2B5EF4-FFF2-40B4-BE49-F238E27FC236}">
                <a16:creationId xmlns:a16="http://schemas.microsoft.com/office/drawing/2014/main" id="{73EC10C1-F06A-BB53-F4EA-57725D74A85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92" y="-86899"/>
            <a:ext cx="12194583" cy="1484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D62DEC-484F-471C-8F09-65245A92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8792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METHODS</a:t>
            </a:r>
            <a:b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Cost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27DAC-3681-5E58-E109-AB803801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C9B6-7DFC-4508-819F-2D0DECC9902C}" type="slidenum">
              <a:rPr lang="en-GB" smtClean="0"/>
              <a:t>19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51F965-44C0-DBF9-3C85-97D5CF1AA423}"/>
                  </a:ext>
                </a:extLst>
              </p:cNvPr>
              <p:cNvSpPr txBox="1"/>
              <p:nvPr/>
            </p:nvSpPr>
            <p:spPr>
              <a:xfrm>
                <a:off x="1543341" y="1652137"/>
                <a:ext cx="91053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𝐿𝑖𝑓𝑒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𝐶𝑦𝑐𝑙𝑒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𝐷𝐷𝑇𝐸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𝐶𝑜𝑛𝑠𝑡𝑟𝑢𝑐𝑡𝑖𝑜𝑛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𝑂𝑝𝑒𝑟𝑎𝑡𝑖𝑜𝑛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𝐷𝑖𝑠𝑝𝑜𝑠𝑎𝑙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51F965-44C0-DBF9-3C85-97D5CF1AA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341" y="1652137"/>
                <a:ext cx="9105313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E783D9-730A-3B88-A230-D40FAA29EA00}"/>
              </a:ext>
            </a:extLst>
          </p:cNvPr>
          <p:cNvSpPr txBox="1"/>
          <p:nvPr/>
        </p:nvSpPr>
        <p:spPr>
          <a:xfrm>
            <a:off x="323386" y="2896248"/>
            <a:ext cx="54938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DDTE: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Development cost of spacecraft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r>
              <a:rPr lang="en-GB" sz="2800" dirty="0"/>
              <a:t>Construction: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Launch Costs of placing spacecraft in orbit + production cost of spacecraft</a:t>
            </a:r>
          </a:p>
          <a:p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BCACD-C94A-4AC1-0A4A-594C37D9601E}"/>
              </a:ext>
            </a:extLst>
          </p:cNvPr>
          <p:cNvSpPr txBox="1"/>
          <p:nvPr/>
        </p:nvSpPr>
        <p:spPr>
          <a:xfrm>
            <a:off x="6196361" y="2896248"/>
            <a:ext cx="57911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Operation:</a:t>
            </a:r>
            <a:endParaRPr lang="en-GB" sz="2800" dirty="0">
              <a:effectLst/>
            </a:endParaRP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Launch costs of payload and fuel + ground support costs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8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Disposal:</a:t>
            </a:r>
            <a:endParaRPr lang="en-GB" sz="2800" dirty="0">
              <a:effectLst/>
            </a:endParaRP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= one delivery cycle cost</a:t>
            </a:r>
            <a:endParaRPr lang="en-GB" sz="2800" dirty="0">
              <a:effectLst/>
            </a:endParaRP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60243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43;p55">
            <a:extLst>
              <a:ext uri="{FF2B5EF4-FFF2-40B4-BE49-F238E27FC236}">
                <a16:creationId xmlns:a16="http://schemas.microsoft.com/office/drawing/2014/main" id="{73EC10C1-F06A-BB53-F4EA-57725D74A85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92" y="-60207"/>
            <a:ext cx="12194583" cy="1484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D62DEC-484F-471C-8F09-65245A92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8792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41174-ABDA-0FCD-5F12-B62DAA8D6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C9B6-7DFC-4508-819F-2D0DECC9902C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50D38-67CB-FD51-1501-B5DD91CD0C4A}"/>
              </a:ext>
            </a:extLst>
          </p:cNvPr>
          <p:cNvSpPr txBox="1"/>
          <p:nvPr/>
        </p:nvSpPr>
        <p:spPr>
          <a:xfrm>
            <a:off x="396910" y="1680895"/>
            <a:ext cx="758248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CONTENTS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4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Context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4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Project Objectives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4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Methods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4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Results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4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Conclusions</a:t>
            </a:r>
          </a:p>
          <a:p>
            <a:endParaRPr lang="en-GB" sz="36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410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43;p55">
            <a:extLst>
              <a:ext uri="{FF2B5EF4-FFF2-40B4-BE49-F238E27FC236}">
                <a16:creationId xmlns:a16="http://schemas.microsoft.com/office/drawing/2014/main" id="{73EC10C1-F06A-BB53-F4EA-57725D74A85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92" y="-86899"/>
            <a:ext cx="12194583" cy="1484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D62DEC-484F-471C-8F09-65245A92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8792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METHODS</a:t>
            </a:r>
            <a:b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GB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TruePlanning</a:t>
            </a:r>
            <a:endParaRPr lang="en-GB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27DAC-3681-5E58-E109-AB803801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C9B6-7DFC-4508-819F-2D0DECC9902C}" type="slidenum">
              <a:rPr lang="en-GB" smtClean="0"/>
              <a:t>20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6EA68-8AEB-2F51-AED7-CB24D4542427}"/>
              </a:ext>
            </a:extLst>
          </p:cNvPr>
          <p:cNvSpPr txBox="1"/>
          <p:nvPr/>
        </p:nvSpPr>
        <p:spPr>
          <a:xfrm>
            <a:off x="331176" y="1917555"/>
            <a:ext cx="972722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Costs estimated using </a:t>
            </a:r>
            <a:r>
              <a:rPr lang="en-GB" sz="2800" dirty="0" err="1"/>
              <a:t>TruePlanning</a:t>
            </a:r>
            <a:r>
              <a:rPr lang="en-GB" sz="2800" dirty="0"/>
              <a:t> Cost engineering tool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Development costs from a subsystem mass breakdown and information on the nature of the subsystem.</a:t>
            </a:r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414593-D131-ABBC-16AE-9ADEB8333E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451"/>
          <a:stretch/>
        </p:blipFill>
        <p:spPr>
          <a:xfrm>
            <a:off x="838199" y="3871473"/>
            <a:ext cx="6106687" cy="1647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5137D0-116B-3C99-2577-A6B9156BBC9C}"/>
              </a:ext>
            </a:extLst>
          </p:cNvPr>
          <p:cNvSpPr txBox="1"/>
          <p:nvPr/>
        </p:nvSpPr>
        <p:spPr>
          <a:xfrm>
            <a:off x="331176" y="5932449"/>
            <a:ext cx="10232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Assumed 3 flight models of Lander completing 60 trips in 15 years</a:t>
            </a:r>
          </a:p>
        </p:txBody>
      </p:sp>
    </p:spTree>
    <p:extLst>
      <p:ext uri="{BB962C8B-B14F-4D97-AF65-F5344CB8AC3E}">
        <p14:creationId xmlns:p14="http://schemas.microsoft.com/office/powerpoint/2010/main" val="539134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70" descr="Uma imagem com escuro, noit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9" y="83441"/>
            <a:ext cx="12256653" cy="6898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7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-2241" y="-765"/>
            <a:ext cx="12196482" cy="1482293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70"/>
          <p:cNvSpPr txBox="1">
            <a:spLocks noGrp="1"/>
          </p:cNvSpPr>
          <p:nvPr>
            <p:ph type="title"/>
          </p:nvPr>
        </p:nvSpPr>
        <p:spPr>
          <a:xfrm>
            <a:off x="842006" y="803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</a:pPr>
            <a:r>
              <a:rPr lang="en-US" sz="4000"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RESEARCH WORK TO BE TACKLED IN THE FOLLOWING MONTHS</a:t>
            </a:r>
            <a:endParaRPr sz="4000" b="1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60" name="Google Shape;660;p70" descr="A picture containing 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70"/>
          <p:cNvSpPr txBox="1"/>
          <p:nvPr/>
        </p:nvSpPr>
        <p:spPr>
          <a:xfrm>
            <a:off x="1496290" y="3075057"/>
            <a:ext cx="311655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RESULTS</a:t>
            </a:r>
            <a:endParaRPr sz="40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C3BE1-0FF4-66D3-8454-3904784E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C9B6-7DFC-4508-819F-2D0DECC9902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830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43;p55">
            <a:extLst>
              <a:ext uri="{FF2B5EF4-FFF2-40B4-BE49-F238E27FC236}">
                <a16:creationId xmlns:a16="http://schemas.microsoft.com/office/drawing/2014/main" id="{73EC10C1-F06A-BB53-F4EA-57725D74A85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92" y="-60207"/>
            <a:ext cx="12194583" cy="1484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D62DEC-484F-471C-8F09-65245A92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8792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RESULTS</a:t>
            </a:r>
            <a:b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Trade Study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C7996-39EE-9725-2067-8F06B340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C9B6-7DFC-4508-819F-2D0DECC9902C}" type="slidenum">
              <a:rPr lang="en-GB" smtClean="0"/>
              <a:t>22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74AC12-6C17-38AD-EAF4-82004FDF1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54" y="1699164"/>
            <a:ext cx="11511092" cy="17103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9D3D1A2-195B-4886-5E8D-389530C3FA8C}"/>
              </a:ext>
            </a:extLst>
          </p:cNvPr>
          <p:cNvSpPr/>
          <p:nvPr/>
        </p:nvSpPr>
        <p:spPr>
          <a:xfrm>
            <a:off x="679312" y="5422900"/>
            <a:ext cx="5188088" cy="3175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14FFA8B-C70C-4AA6-AB7F-69406289BC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381218"/>
              </p:ext>
            </p:extLst>
          </p:nvPr>
        </p:nvGraphicFramePr>
        <p:xfrm>
          <a:off x="251554" y="3962400"/>
          <a:ext cx="600586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1C3084B-6454-C2F8-8A0E-5347F0C891E8}"/>
              </a:ext>
            </a:extLst>
          </p:cNvPr>
          <p:cNvSpPr txBox="1"/>
          <p:nvPr/>
        </p:nvSpPr>
        <p:spPr>
          <a:xfrm>
            <a:off x="6457697" y="4466338"/>
            <a:ext cx="53938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2-stage Transfer is the winner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Low cost and quick delivery time</a:t>
            </a:r>
          </a:p>
        </p:txBody>
      </p:sp>
    </p:spTree>
    <p:extLst>
      <p:ext uri="{BB962C8B-B14F-4D97-AF65-F5344CB8AC3E}">
        <p14:creationId xmlns:p14="http://schemas.microsoft.com/office/powerpoint/2010/main" val="438724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43;p55">
            <a:extLst>
              <a:ext uri="{FF2B5EF4-FFF2-40B4-BE49-F238E27FC236}">
                <a16:creationId xmlns:a16="http://schemas.microsoft.com/office/drawing/2014/main" id="{73EC10C1-F06A-BB53-F4EA-57725D74A85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92" y="-60207"/>
            <a:ext cx="12194583" cy="1484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D62DEC-484F-471C-8F09-65245A92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8792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RESULTS</a:t>
            </a:r>
            <a:b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Lander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C7996-39EE-9725-2067-8F06B340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C9B6-7DFC-4508-819F-2D0DECC9902C}" type="slidenum">
              <a:rPr lang="en-GB" smtClean="0"/>
              <a:t>23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A7395-F886-E6C5-915C-FCCAEE252C00}"/>
              </a:ext>
            </a:extLst>
          </p:cNvPr>
          <p:cNvSpPr txBox="1"/>
          <p:nvPr/>
        </p:nvSpPr>
        <p:spPr>
          <a:xfrm>
            <a:off x="342901" y="1816100"/>
            <a:ext cx="62991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Lander needs a name: ORLA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Total mass: 23.2t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Dry mass: 5.9t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Payload 2t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Unit Production Cost (3): $256M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F8297A-6197-C4B3-E6D9-B755D1E92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356" y="1583354"/>
            <a:ext cx="3891343" cy="473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79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43;p55">
            <a:extLst>
              <a:ext uri="{FF2B5EF4-FFF2-40B4-BE49-F238E27FC236}">
                <a16:creationId xmlns:a16="http://schemas.microsoft.com/office/drawing/2014/main" id="{73EC10C1-F06A-BB53-F4EA-57725D74A85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92" y="-60207"/>
            <a:ext cx="12194583" cy="1484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D62DEC-484F-471C-8F09-65245A92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8792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RESULTS</a:t>
            </a:r>
            <a:b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Mission Costs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C7996-39EE-9725-2067-8F06B340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C9B6-7DFC-4508-819F-2D0DECC9902C}" type="slidenum">
              <a:rPr lang="en-GB" smtClean="0"/>
              <a:t>24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A83D6D-5582-F6B8-0130-919DF0DC5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45"/>
          <a:stretch/>
        </p:blipFill>
        <p:spPr>
          <a:xfrm>
            <a:off x="396333" y="1640798"/>
            <a:ext cx="5600700" cy="51184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54177B-8EBE-860C-D896-C58DDE976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443" y="1886299"/>
            <a:ext cx="1504950" cy="542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C91978-C19A-835E-52B2-E8C35A85FB84}"/>
              </a:ext>
            </a:extLst>
          </p:cNvPr>
          <p:cNvSpPr txBox="1"/>
          <p:nvPr/>
        </p:nvSpPr>
        <p:spPr>
          <a:xfrm>
            <a:off x="6646126" y="1886299"/>
            <a:ext cx="491673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Life Cycle Cost: $7.2B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DDTE: 		$731M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Construction: 	$1.88B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Operation: 		$4.4B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Disposal: 		$73M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3DAEDE-7E0D-A693-35B7-2C93059B43AD}"/>
              </a:ext>
            </a:extLst>
          </p:cNvPr>
          <p:cNvSpPr txBox="1"/>
          <p:nvPr/>
        </p:nvSpPr>
        <p:spPr>
          <a:xfrm>
            <a:off x="6646126" y="4336768"/>
            <a:ext cx="38114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Specific delivery costs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/>
              <a:t>$30,000/</a:t>
            </a:r>
            <a:r>
              <a:rPr lang="en-GB" sz="2800" dirty="0"/>
              <a:t>kg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Costs of one delivery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$38M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95470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43;p55">
            <a:extLst>
              <a:ext uri="{FF2B5EF4-FFF2-40B4-BE49-F238E27FC236}">
                <a16:creationId xmlns:a16="http://schemas.microsoft.com/office/drawing/2014/main" id="{73EC10C1-F06A-BB53-F4EA-57725D74A85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92" y="-60207"/>
            <a:ext cx="12194583" cy="1484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D62DEC-484F-471C-8F09-65245A92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8792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39723-5B37-21C1-3363-C36BB3DF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C9B6-7DFC-4508-819F-2D0DECC9902C}" type="slidenum">
              <a:rPr lang="en-GB" smtClean="0"/>
              <a:t>25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8C1F0-7A4F-49E8-F621-97B883F9C19F}"/>
              </a:ext>
            </a:extLst>
          </p:cNvPr>
          <p:cNvSpPr txBox="1"/>
          <p:nvPr/>
        </p:nvSpPr>
        <p:spPr>
          <a:xfrm>
            <a:off x="591015" y="3429000"/>
            <a:ext cx="77317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The main cost drivers of lunar cargo delivery are: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Initial construction launch costs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Fuel carriage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636CC-D963-6FE9-A66E-22B013AEC081}"/>
              </a:ext>
            </a:extLst>
          </p:cNvPr>
          <p:cNvSpPr txBox="1"/>
          <p:nvPr/>
        </p:nvSpPr>
        <p:spPr>
          <a:xfrm>
            <a:off x="591015" y="2044005"/>
            <a:ext cx="10872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Payload delivery and return an order of magnitude cheaper if orbital refuelling and reusable systems are used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E9528-306E-B757-DC53-579C3C302764}"/>
              </a:ext>
            </a:extLst>
          </p:cNvPr>
          <p:cNvSpPr txBox="1"/>
          <p:nvPr/>
        </p:nvSpPr>
        <p:spPr>
          <a:xfrm>
            <a:off x="591015" y="5363737"/>
            <a:ext cx="10135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An orbital fuel station at LOP-G would have to be large (20-30t)  </a:t>
            </a:r>
          </a:p>
        </p:txBody>
      </p:sp>
    </p:spTree>
    <p:extLst>
      <p:ext uri="{BB962C8B-B14F-4D97-AF65-F5344CB8AC3E}">
        <p14:creationId xmlns:p14="http://schemas.microsoft.com/office/powerpoint/2010/main" val="2530264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43;p55">
            <a:extLst>
              <a:ext uri="{FF2B5EF4-FFF2-40B4-BE49-F238E27FC236}">
                <a16:creationId xmlns:a16="http://schemas.microsoft.com/office/drawing/2014/main" id="{73EC10C1-F06A-BB53-F4EA-57725D74A85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92" y="-60207"/>
            <a:ext cx="12194583" cy="1484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D62DEC-484F-471C-8F09-65245A92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8792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39723-5B37-21C1-3363-C36BB3DF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C9B6-7DFC-4508-819F-2D0DECC9902C}" type="slidenum">
              <a:rPr lang="en-GB" smtClean="0"/>
              <a:t>26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972410-5BF7-A804-B217-E6EBE7883DF2}"/>
              </a:ext>
            </a:extLst>
          </p:cNvPr>
          <p:cNvSpPr txBox="1"/>
          <p:nvPr/>
        </p:nvSpPr>
        <p:spPr>
          <a:xfrm>
            <a:off x="512956" y="1940312"/>
            <a:ext cx="1084084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800" dirty="0"/>
              <a:t>Analyse impact of trajectory optimisation on specific cost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Include development costs of on-orbit refuelling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Automate the sizing procedure to enable more sophisticated iterative sizing methods and optimisation 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90782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70" descr="Uma imagem com escuro, noit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9" y="83441"/>
            <a:ext cx="12256653" cy="6898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7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-2241" y="-765"/>
            <a:ext cx="12196482" cy="1482293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70"/>
          <p:cNvSpPr txBox="1">
            <a:spLocks noGrp="1"/>
          </p:cNvSpPr>
          <p:nvPr>
            <p:ph type="title"/>
          </p:nvPr>
        </p:nvSpPr>
        <p:spPr>
          <a:xfrm>
            <a:off x="842006" y="803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</a:pPr>
            <a:r>
              <a:rPr lang="en-US" sz="4000"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RESEARCH WORK TO BE TACKLED IN THE FOLLOWING MONTHS</a:t>
            </a:r>
            <a:endParaRPr sz="4000" b="1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60" name="Google Shape;660;p70" descr="A picture containing 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70"/>
          <p:cNvSpPr txBox="1"/>
          <p:nvPr/>
        </p:nvSpPr>
        <p:spPr>
          <a:xfrm>
            <a:off x="1496290" y="3075057"/>
            <a:ext cx="311655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Questions?</a:t>
            </a:r>
            <a:endParaRPr sz="40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C3BE1-0FF4-66D3-8454-3904784E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C9B6-7DFC-4508-819F-2D0DECC9902C}" type="slidenum">
              <a:rPr lang="en-GB" smtClean="0"/>
              <a:t>27</a:t>
            </a:fld>
            <a:endParaRPr lang="en-GB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43;p55">
            <a:extLst>
              <a:ext uri="{FF2B5EF4-FFF2-40B4-BE49-F238E27FC236}">
                <a16:creationId xmlns:a16="http://schemas.microsoft.com/office/drawing/2014/main" id="{73EC10C1-F06A-BB53-F4EA-57725D74A85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92" y="-60207"/>
            <a:ext cx="12194583" cy="1484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D62DEC-484F-471C-8F09-65245A92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8792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APPENDIX 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39723-5B37-21C1-3363-C36BB3DF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C9B6-7DFC-4508-819F-2D0DECC9902C}" type="slidenum">
              <a:rPr lang="en-GB" smtClean="0"/>
              <a:t>28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D6676-45C3-523C-FF9F-C8F2BDFB9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757" y="1523999"/>
            <a:ext cx="7824706" cy="507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07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43;p55">
            <a:extLst>
              <a:ext uri="{FF2B5EF4-FFF2-40B4-BE49-F238E27FC236}">
                <a16:creationId xmlns:a16="http://schemas.microsoft.com/office/drawing/2014/main" id="{73EC10C1-F06A-BB53-F4EA-57725D74A85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92" y="-60207"/>
            <a:ext cx="12194583" cy="1484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D62DEC-484F-471C-8F09-65245A92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8792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APPENDIX B</a:t>
            </a:r>
            <a:b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Lander Sizing Rules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C7996-39EE-9725-2067-8F06B340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C9B6-7DFC-4508-819F-2D0DECC9902C}" type="slidenum">
              <a:rPr lang="en-GB" smtClean="0"/>
              <a:t>29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37FFA-6889-3AAB-1F34-F1BB2B20F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597" y="1692274"/>
            <a:ext cx="8820806" cy="4340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C00EF9-8118-F487-F1D2-43A4233A273C}"/>
              </a:ext>
            </a:extLst>
          </p:cNvPr>
          <p:cNvSpPr txBox="1"/>
          <p:nvPr/>
        </p:nvSpPr>
        <p:spPr>
          <a:xfrm>
            <a:off x="2212513" y="3124982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</a:t>
            </a:r>
            <a:r>
              <a:rPr lang="en-GB" baseline="-25000" dirty="0" err="1"/>
              <a:t>p</a:t>
            </a:r>
            <a:r>
              <a:rPr lang="en-GB" baseline="-25000" dirty="0"/>
              <a:t>  </a:t>
            </a:r>
            <a:r>
              <a:rPr lang="en-GB" dirty="0"/>
              <a:t>&lt; 2t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482E2-BB01-CCFE-1333-8F6072C62B95}"/>
              </a:ext>
            </a:extLst>
          </p:cNvPr>
          <p:cNvSpPr txBox="1"/>
          <p:nvPr/>
        </p:nvSpPr>
        <p:spPr>
          <a:xfrm>
            <a:off x="2212512" y="4224837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 &lt; </a:t>
            </a:r>
            <a:r>
              <a:rPr lang="en-GB" dirty="0" err="1"/>
              <a:t>m</a:t>
            </a:r>
            <a:r>
              <a:rPr lang="en-GB" baseline="-25000" dirty="0" err="1"/>
              <a:t>p</a:t>
            </a:r>
            <a:r>
              <a:rPr lang="en-GB" baseline="-25000" dirty="0"/>
              <a:t>  </a:t>
            </a:r>
            <a:r>
              <a:rPr lang="en-GB" dirty="0"/>
              <a:t>&lt; 5t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93FA1E-3758-EBE9-579F-C969B39B3854}"/>
              </a:ext>
            </a:extLst>
          </p:cNvPr>
          <p:cNvSpPr txBox="1"/>
          <p:nvPr/>
        </p:nvSpPr>
        <p:spPr>
          <a:xfrm>
            <a:off x="2212512" y="5487580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5t &lt; </a:t>
            </a:r>
            <a:r>
              <a:rPr lang="en-GB" dirty="0" err="1"/>
              <a:t>m</a:t>
            </a:r>
            <a:r>
              <a:rPr lang="en-GB" baseline="-25000" dirty="0" err="1"/>
              <a:t>p</a:t>
            </a:r>
            <a:r>
              <a:rPr lang="en-GB" baseline="-25000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4366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43;p55">
            <a:extLst>
              <a:ext uri="{FF2B5EF4-FFF2-40B4-BE49-F238E27FC236}">
                <a16:creationId xmlns:a16="http://schemas.microsoft.com/office/drawing/2014/main" id="{73EC10C1-F06A-BB53-F4EA-57725D74A85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92" y="-60207"/>
            <a:ext cx="12194583" cy="1484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D62DEC-484F-471C-8F09-65245A92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8792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CONTEXT</a:t>
            </a:r>
            <a:b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Last Year’s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07E09B-C72A-778B-D42D-E39B52EF7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C9B6-7DFC-4508-819F-2D0DECC9902C}" type="slidenum">
              <a:rPr lang="en-GB" smtClean="0"/>
              <a:t>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27A53-6536-1DC2-DAA3-2765DFBD9CA0}"/>
              </a:ext>
            </a:extLst>
          </p:cNvPr>
          <p:cNvSpPr txBox="1"/>
          <p:nvPr/>
        </p:nvSpPr>
        <p:spPr>
          <a:xfrm>
            <a:off x="275491" y="1583354"/>
            <a:ext cx="114851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Last year’s objective: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create a fast-prototyping tool 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a fast-prototyping tool to size and optimize power, mass and data budgets of planetary exploration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Source Sans Pro"/>
              <a:ea typeface="Source Sans Pro"/>
              <a:sym typeface="Source Sans Pr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Source Sans Pro"/>
                <a:ea typeface="Source Sans Pro"/>
                <a:sym typeface="Source Sans Pro"/>
              </a:rPr>
              <a:t>Built a database of rovers and lunar landers and derived mass estimation relationships. Applied to a case study.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Source Sans Pro"/>
              <a:ea typeface="Source Sans Pro"/>
              <a:sym typeface="Source Sans Pr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Source Sans Pro"/>
                <a:ea typeface="Source Sans Pro"/>
                <a:sym typeface="Source Sans Pro"/>
              </a:rPr>
              <a:t>After attending SSDW. Interest moved to system sizing and costing of lunar transport mission architectures.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97766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43;p55">
            <a:extLst>
              <a:ext uri="{FF2B5EF4-FFF2-40B4-BE49-F238E27FC236}">
                <a16:creationId xmlns:a16="http://schemas.microsoft.com/office/drawing/2014/main" id="{73EC10C1-F06A-BB53-F4EA-57725D74A85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92" y="-60207"/>
            <a:ext cx="12194583" cy="1484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D62DEC-484F-471C-8F09-65245A92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8792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RESEARCH OBJECTIVES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791D57-7287-714B-9B41-FB99046C0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63701"/>
            <a:ext cx="2743200" cy="365125"/>
          </a:xfrm>
        </p:spPr>
        <p:txBody>
          <a:bodyPr/>
          <a:lstStyle/>
          <a:p>
            <a:fld id="{E3BCC9B6-7DFC-4508-819F-2D0DECC9902C}" type="slidenum">
              <a:rPr lang="en-GB" sz="1800" smtClean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fld>
            <a:endParaRPr lang="en-GB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A454F-3ABB-BD0C-A837-6020A9A9AA5C}"/>
              </a:ext>
            </a:extLst>
          </p:cNvPr>
          <p:cNvSpPr txBox="1"/>
          <p:nvPr/>
        </p:nvSpPr>
        <p:spPr>
          <a:xfrm>
            <a:off x="1209629" y="2536529"/>
            <a:ext cx="96898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1. Extend the lander database and sizing rules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5958D-5CED-50F5-5294-56066A308573}"/>
              </a:ext>
            </a:extLst>
          </p:cNvPr>
          <p:cNvSpPr txBox="1"/>
          <p:nvPr/>
        </p:nvSpPr>
        <p:spPr>
          <a:xfrm>
            <a:off x="1207281" y="4438901"/>
            <a:ext cx="9972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2. Investigate the costs of lunar cargo transport</a:t>
            </a:r>
          </a:p>
        </p:txBody>
      </p:sp>
    </p:spTree>
    <p:extLst>
      <p:ext uri="{BB962C8B-B14F-4D97-AF65-F5344CB8AC3E}">
        <p14:creationId xmlns:p14="http://schemas.microsoft.com/office/powerpoint/2010/main" val="637723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43;p55">
            <a:extLst>
              <a:ext uri="{FF2B5EF4-FFF2-40B4-BE49-F238E27FC236}">
                <a16:creationId xmlns:a16="http://schemas.microsoft.com/office/drawing/2014/main" id="{73EC10C1-F06A-BB53-F4EA-57725D74A85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861" y="-60207"/>
            <a:ext cx="12194583" cy="1484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D62DEC-484F-471C-8F09-65245A92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8792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CONTEXT</a:t>
            </a:r>
            <a:b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Cost of Spaceflight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8555E3-59E5-4521-AD42-6C7996149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C9B6-7DFC-4508-819F-2D0DECC9902C}" type="slidenum">
              <a:rPr lang="en-GB" smtClean="0"/>
              <a:t>5</a:t>
            </a:fld>
            <a:endParaRPr lang="en-GB" dirty="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D0AEE9DF-6BE5-4A45-44B6-E7A38D992F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83A782-D0CD-C267-C1A0-658618F5E129}"/>
              </a:ext>
            </a:extLst>
          </p:cNvPr>
          <p:cNvSpPr txBox="1"/>
          <p:nvPr/>
        </p:nvSpPr>
        <p:spPr>
          <a:xfrm>
            <a:off x="6382767" y="4127831"/>
            <a:ext cx="266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8660E4D-5977-06E9-B836-39D46F1839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8682519"/>
              </p:ext>
            </p:extLst>
          </p:nvPr>
        </p:nvGraphicFramePr>
        <p:xfrm>
          <a:off x="138365" y="1787831"/>
          <a:ext cx="6886072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5C6CC84-55E0-722B-F68C-682B7FFD3D9C}"/>
              </a:ext>
            </a:extLst>
          </p:cNvPr>
          <p:cNvSpPr txBox="1"/>
          <p:nvPr/>
        </p:nvSpPr>
        <p:spPr>
          <a:xfrm>
            <a:off x="7188107" y="2153215"/>
            <a:ext cx="43433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Other Program Costs per FM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Apollo:  $31.7 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ISS: $150 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ATV: $409 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Telespazio LCL: $182 M</a:t>
            </a:r>
            <a:endParaRPr lang="en-GB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B54CD9-F5B3-A822-72CA-E7DC46CB8FAB}"/>
              </a:ext>
            </a:extLst>
          </p:cNvPr>
          <p:cNvSpPr txBox="1"/>
          <p:nvPr/>
        </p:nvSpPr>
        <p:spPr>
          <a:xfrm>
            <a:off x="7224449" y="4552316"/>
            <a:ext cx="41656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Agency Budgets 2022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NASA: $24.4 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ESA: $4.81 B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39603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43;p55">
            <a:extLst>
              <a:ext uri="{FF2B5EF4-FFF2-40B4-BE49-F238E27FC236}">
                <a16:creationId xmlns:a16="http://schemas.microsoft.com/office/drawing/2014/main" id="{73EC10C1-F06A-BB53-F4EA-57725D74A85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92" y="-60207"/>
            <a:ext cx="12194583" cy="1484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D62DEC-484F-471C-8F09-65245A92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8792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CONTEXT</a:t>
            </a:r>
            <a:b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Space Cargo Transport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07E09B-C72A-778B-D42D-E39B52EF7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94083"/>
            <a:ext cx="2743200" cy="365125"/>
          </a:xfrm>
        </p:spPr>
        <p:txBody>
          <a:bodyPr/>
          <a:lstStyle/>
          <a:p>
            <a:fld id="{E3BCC9B6-7DFC-4508-819F-2D0DECC9902C}" type="slidenum">
              <a:rPr lang="en-GB" smtClean="0"/>
              <a:t>6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72F1C6-ACA1-1091-105D-8D010E911632}"/>
              </a:ext>
            </a:extLst>
          </p:cNvPr>
          <p:cNvSpPr txBox="1"/>
          <p:nvPr/>
        </p:nvSpPr>
        <p:spPr>
          <a:xfrm>
            <a:off x="4616377" y="4255012"/>
            <a:ext cx="556716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Payload to the Lunar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Apollo Ascent stage 4.8t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6.6 M $/kg</a:t>
            </a:r>
          </a:p>
          <a:p>
            <a:r>
              <a:rPr lang="en-GB" sz="2800" dirty="0"/>
              <a:t>Return of Lunar regolith 382kg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82.9 M $/kg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Cost of Earth Diamonds: 12 M $/kg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92F39A-E74E-5B81-4003-9B5C24EAF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2" r="9132"/>
          <a:stretch/>
        </p:blipFill>
        <p:spPr bwMode="auto">
          <a:xfrm>
            <a:off x="1112632" y="1583354"/>
            <a:ext cx="2671576" cy="246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6EEA68-A710-CB43-0F0E-90CA7D784F13}"/>
              </a:ext>
            </a:extLst>
          </p:cNvPr>
          <p:cNvSpPr txBox="1"/>
          <p:nvPr/>
        </p:nvSpPr>
        <p:spPr>
          <a:xfrm>
            <a:off x="4616377" y="1523206"/>
            <a:ext cx="569271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Cargo to ISS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2.4t - 7.6t delivered per launch</a:t>
            </a:r>
          </a:p>
          <a:p>
            <a:r>
              <a:rPr lang="en-GB" sz="2800" dirty="0"/>
              <a:t>Specific cargo delivery cost (not price)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14,500 $/kg (Progress)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40,000 $/kg (Dragon 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80,000 $/kg (ATV)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3C82FD-71FE-68B0-25FE-E3CA0E254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633" y="4255012"/>
            <a:ext cx="2671576" cy="240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65747E-275A-CA7F-1FC2-7BE1F2AE24E4}"/>
              </a:ext>
            </a:extLst>
          </p:cNvPr>
          <p:cNvCxnSpPr/>
          <p:nvPr/>
        </p:nvCxnSpPr>
        <p:spPr>
          <a:xfrm>
            <a:off x="-4689" y="4144590"/>
            <a:ext cx="121966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472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43;p55">
            <a:extLst>
              <a:ext uri="{FF2B5EF4-FFF2-40B4-BE49-F238E27FC236}">
                <a16:creationId xmlns:a16="http://schemas.microsoft.com/office/drawing/2014/main" id="{73EC10C1-F06A-BB53-F4EA-57725D74A85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92" y="-86899"/>
            <a:ext cx="12194583" cy="1484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D62DEC-484F-471C-8F09-65245A92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8792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METHODS</a:t>
            </a:r>
            <a:b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Mission Architectures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27DAC-3681-5E58-E109-AB803801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C9B6-7DFC-4508-819F-2D0DECC9902C}" type="slidenum">
              <a:rPr lang="en-GB" smtClean="0"/>
              <a:t>7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10CF3C-0D96-8FE7-A000-AA1461CC4A61}"/>
              </a:ext>
            </a:extLst>
          </p:cNvPr>
          <p:cNvSpPr txBox="1"/>
          <p:nvPr/>
        </p:nvSpPr>
        <p:spPr>
          <a:xfrm flipH="1">
            <a:off x="934913" y="1846314"/>
            <a:ext cx="103221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To investigate the costs of lunar transport, we have to look at the whole trade space of mission architectures for lunar transport.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algn="ctr"/>
            <a:r>
              <a:rPr lang="en-GB" sz="2400" b="0" u="sng" strike="noStrike" baseline="0" dirty="0">
                <a:latin typeface="SFTI1095"/>
              </a:rPr>
              <a:t>Mission Statement: </a:t>
            </a:r>
          </a:p>
          <a:p>
            <a:pPr algn="ctr"/>
            <a:r>
              <a:rPr lang="en-GB" sz="2400" b="0" i="1" u="none" strike="noStrike" baseline="0" dirty="0">
                <a:latin typeface="SFTI1095"/>
              </a:rPr>
              <a:t>To transport payloads to the lunar surface from the Earth’s surface and back again in a cost-effective manner.</a:t>
            </a: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C2757-300D-BF32-3EBD-F4C127B9BE7F}"/>
              </a:ext>
            </a:extLst>
          </p:cNvPr>
          <p:cNvSpPr txBox="1"/>
          <p:nvPr/>
        </p:nvSpPr>
        <p:spPr>
          <a:xfrm>
            <a:off x="1040955" y="5370356"/>
            <a:ext cx="10216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Timeframe: Development start 2023, Operation start 2033, End 2047</a:t>
            </a:r>
          </a:p>
        </p:txBody>
      </p:sp>
    </p:spTree>
    <p:extLst>
      <p:ext uri="{BB962C8B-B14F-4D97-AF65-F5344CB8AC3E}">
        <p14:creationId xmlns:p14="http://schemas.microsoft.com/office/powerpoint/2010/main" val="1178061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43;p55">
            <a:extLst>
              <a:ext uri="{FF2B5EF4-FFF2-40B4-BE49-F238E27FC236}">
                <a16:creationId xmlns:a16="http://schemas.microsoft.com/office/drawing/2014/main" id="{73EC10C1-F06A-BB53-F4EA-57725D74A85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92" y="-86899"/>
            <a:ext cx="12194583" cy="1484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D62DEC-484F-471C-8F09-65245A92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8792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METHODS</a:t>
            </a:r>
            <a:b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GB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5 Mission Architectures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27DAC-3681-5E58-E109-AB803801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C9B6-7DFC-4508-819F-2D0DECC9902C}" type="slidenum">
              <a:rPr lang="en-GB" smtClean="0"/>
              <a:t>8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7E717F-933B-7350-2988-AA822E2DC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786" y="3512266"/>
            <a:ext cx="4924425" cy="2419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24B7E8-74A8-56AF-B354-FE21EDB3D02E}"/>
              </a:ext>
            </a:extLst>
          </p:cNvPr>
          <p:cNvSpPr txBox="1"/>
          <p:nvPr/>
        </p:nvSpPr>
        <p:spPr>
          <a:xfrm>
            <a:off x="337668" y="1960740"/>
            <a:ext cx="110161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Functional analysis reveals necessary operational capabilities: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Added constraint that </a:t>
            </a:r>
            <a:r>
              <a:rPr lang="en-GB" sz="2800" dirty="0" err="1"/>
              <a:t>down_payload</a:t>
            </a:r>
            <a:r>
              <a:rPr lang="en-GB" sz="2800" dirty="0"/>
              <a:t> = </a:t>
            </a:r>
            <a:r>
              <a:rPr lang="en-GB" sz="2800" dirty="0" err="1"/>
              <a:t>up_payload</a:t>
            </a:r>
            <a:r>
              <a:rPr lang="en-GB" sz="28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B2AA54-79D8-CFBA-AD08-1336F8B479A8}"/>
              </a:ext>
            </a:extLst>
          </p:cNvPr>
          <p:cNvSpPr txBox="1"/>
          <p:nvPr/>
        </p:nvSpPr>
        <p:spPr>
          <a:xfrm>
            <a:off x="337668" y="5931616"/>
            <a:ext cx="9804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Assumed an orbital fuel depot at LOP-G. No fuel on the surface</a:t>
            </a:r>
          </a:p>
        </p:txBody>
      </p:sp>
    </p:spTree>
    <p:extLst>
      <p:ext uri="{BB962C8B-B14F-4D97-AF65-F5344CB8AC3E}">
        <p14:creationId xmlns:p14="http://schemas.microsoft.com/office/powerpoint/2010/main" val="3070304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C40CD3-18E6-418B-E826-21FAFD39F62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314043" y="3368068"/>
            <a:ext cx="9361120" cy="2945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4689AD6-752C-A4C4-BE1B-B8198C8387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43849" y="5123887"/>
            <a:ext cx="10986805" cy="464683"/>
          </a:xfrm>
          <a:prstGeom prst="rect">
            <a:avLst/>
          </a:prstGeom>
          <a:solidFill>
            <a:srgbClr val="152A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B4858E-34E4-57EC-B031-BEEC24D711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43849" y="548039"/>
            <a:ext cx="10988493" cy="46468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28EB79-06EA-0637-2E3C-92BB8715A5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9656" y="388304"/>
            <a:ext cx="772322" cy="784153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43CEEB-74CD-04F4-196C-F6219D8BBF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9656" y="4964152"/>
            <a:ext cx="772322" cy="784153"/>
          </a:xfrm>
          <a:prstGeom prst="ellipse">
            <a:avLst/>
          </a:prstGeom>
          <a:solidFill>
            <a:srgbClr val="152A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ECEF93-79F3-12CF-5C46-6179028ACEC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394486" y="2187429"/>
            <a:ext cx="9135605" cy="2296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589DAF-BCCD-B710-F1FF-77834E9187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300839" y="4457873"/>
            <a:ext cx="9366173" cy="27310"/>
          </a:xfrm>
          <a:prstGeom prst="line">
            <a:avLst/>
          </a:prstGeom>
          <a:ln w="38100">
            <a:solidFill>
              <a:srgbClr val="152A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29378E-F96A-A0ED-890A-87EA4F71F01D}"/>
              </a:ext>
            </a:extLst>
          </p:cNvPr>
          <p:cNvCxnSpPr>
            <a:cxnSpLocks/>
          </p:cNvCxnSpPr>
          <p:nvPr/>
        </p:nvCxnSpPr>
        <p:spPr>
          <a:xfrm flipV="1">
            <a:off x="1401318" y="4454445"/>
            <a:ext cx="684539" cy="669261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2DC5B1-E012-A481-2860-80E7586509AF}"/>
              </a:ext>
            </a:extLst>
          </p:cNvPr>
          <p:cNvCxnSpPr>
            <a:cxnSpLocks/>
          </p:cNvCxnSpPr>
          <p:nvPr/>
        </p:nvCxnSpPr>
        <p:spPr>
          <a:xfrm>
            <a:off x="2085857" y="4466146"/>
            <a:ext cx="1115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FD1359-CCE5-E013-DE27-437A84D7A55B}"/>
              </a:ext>
            </a:extLst>
          </p:cNvPr>
          <p:cNvCxnSpPr>
            <a:cxnSpLocks/>
          </p:cNvCxnSpPr>
          <p:nvPr/>
        </p:nvCxnSpPr>
        <p:spPr>
          <a:xfrm flipV="1">
            <a:off x="3207136" y="1035576"/>
            <a:ext cx="2206693" cy="3430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6B5DEA4-0A73-3C39-1662-8324D343E5D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5817" y="1947387"/>
            <a:ext cx="665234" cy="480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LLO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98CA7B5-0827-7231-B75B-9484ABD647C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1019" y="4204034"/>
            <a:ext cx="747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152AF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LEO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152AF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B4438F8-A2CE-A5C0-F71D-E025D051F480}"/>
              </a:ext>
            </a:extLst>
          </p:cNvPr>
          <p:cNvCxnSpPr>
            <a:cxnSpLocks/>
          </p:cNvCxnSpPr>
          <p:nvPr/>
        </p:nvCxnSpPr>
        <p:spPr>
          <a:xfrm>
            <a:off x="2088340" y="3818037"/>
            <a:ext cx="0" cy="233758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70A243A-5AD9-6D7B-2A6E-A0E43D6CDC98}"/>
              </a:ext>
            </a:extLst>
          </p:cNvPr>
          <p:cNvCxnSpPr>
            <a:cxnSpLocks/>
          </p:cNvCxnSpPr>
          <p:nvPr/>
        </p:nvCxnSpPr>
        <p:spPr>
          <a:xfrm>
            <a:off x="1378520" y="5085896"/>
            <a:ext cx="0" cy="1031916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466C058-9C48-A347-CFB3-0D09C49705FD}"/>
              </a:ext>
            </a:extLst>
          </p:cNvPr>
          <p:cNvCxnSpPr>
            <a:cxnSpLocks/>
          </p:cNvCxnSpPr>
          <p:nvPr/>
        </p:nvCxnSpPr>
        <p:spPr>
          <a:xfrm>
            <a:off x="3224205" y="3854373"/>
            <a:ext cx="0" cy="2362706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148469-00CA-938C-0089-33A734979C31}"/>
              </a:ext>
            </a:extLst>
          </p:cNvPr>
          <p:cNvCxnSpPr>
            <a:cxnSpLocks/>
          </p:cNvCxnSpPr>
          <p:nvPr/>
        </p:nvCxnSpPr>
        <p:spPr>
          <a:xfrm>
            <a:off x="5413829" y="988635"/>
            <a:ext cx="0" cy="522844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988A373-606E-F0EE-C85B-D01AD40DD248}"/>
              </a:ext>
            </a:extLst>
          </p:cNvPr>
          <p:cNvCxnSpPr>
            <a:cxnSpLocks/>
          </p:cNvCxnSpPr>
          <p:nvPr/>
        </p:nvCxnSpPr>
        <p:spPr>
          <a:xfrm>
            <a:off x="6669160" y="988635"/>
            <a:ext cx="0" cy="517431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C4428CC8-36D9-FBD9-8FE1-11C39D664A8C}"/>
              </a:ext>
            </a:extLst>
          </p:cNvPr>
          <p:cNvSpPr txBox="1"/>
          <p:nvPr/>
        </p:nvSpPr>
        <p:spPr>
          <a:xfrm>
            <a:off x="1337867" y="5649290"/>
            <a:ext cx="791609" cy="3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Launch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3C0384-74CD-7C6E-B34C-857769831D54}"/>
              </a:ext>
            </a:extLst>
          </p:cNvPr>
          <p:cNvSpPr txBox="1"/>
          <p:nvPr/>
        </p:nvSpPr>
        <p:spPr>
          <a:xfrm>
            <a:off x="3597788" y="5660599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TLI + Landing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1184E14-9D7B-BD9B-2E42-1231470E6F02}"/>
              </a:ext>
            </a:extLst>
          </p:cNvPr>
          <p:cNvSpPr txBox="1"/>
          <p:nvPr/>
        </p:nvSpPr>
        <p:spPr>
          <a:xfrm>
            <a:off x="9728202" y="1198033"/>
            <a:ext cx="246379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Legend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   = payload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TLV     = transfer vehicle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= Lander</a:t>
            </a:r>
          </a:p>
        </p:txBody>
      </p:sp>
      <p:sp>
        <p:nvSpPr>
          <p:cNvPr id="112" name="Left Brace 111">
            <a:extLst>
              <a:ext uri="{FF2B5EF4-FFF2-40B4-BE49-F238E27FC236}">
                <a16:creationId xmlns:a16="http://schemas.microsoft.com/office/drawing/2014/main" id="{7DE6FDD6-E777-0264-5671-37614D9A1EFD}"/>
              </a:ext>
            </a:extLst>
          </p:cNvPr>
          <p:cNvSpPr>
            <a:spLocks/>
          </p:cNvSpPr>
          <p:nvPr/>
        </p:nvSpPr>
        <p:spPr>
          <a:xfrm rot="16200000">
            <a:off x="3834074" y="3497299"/>
            <a:ext cx="338884" cy="533129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DB5AB21-2158-C557-5415-07E08B8BFB7E}"/>
              </a:ext>
            </a:extLst>
          </p:cNvPr>
          <p:cNvSpPr txBox="1">
            <a:spLocks/>
          </p:cNvSpPr>
          <p:nvPr/>
        </p:nvSpPr>
        <p:spPr>
          <a:xfrm>
            <a:off x="2689393" y="6338768"/>
            <a:ext cx="287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Mission Architecture Phases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4552B30-70A3-D7A1-A494-17BA3AC2FD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72493" y="-28935"/>
            <a:ext cx="4647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 5. The Old Fashioned Way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AA137-79F1-189E-9951-6374C925A9D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6622" y="3129638"/>
            <a:ext cx="801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LGO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FB1C6D-82EA-A4E9-8AEC-F32D661E0905}"/>
              </a:ext>
            </a:extLst>
          </p:cNvPr>
          <p:cNvSpPr txBox="1"/>
          <p:nvPr/>
        </p:nvSpPr>
        <p:spPr>
          <a:xfrm>
            <a:off x="1176848" y="4555200"/>
            <a:ext cx="981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🚀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99D76CF-BE9C-E8D5-E923-21010AA5BC02}"/>
              </a:ext>
            </a:extLst>
          </p:cNvPr>
          <p:cNvGrpSpPr/>
          <p:nvPr/>
        </p:nvGrpSpPr>
        <p:grpSpPr>
          <a:xfrm rot="21177566">
            <a:off x="3670870" y="2609848"/>
            <a:ext cx="431677" cy="633198"/>
            <a:chOff x="3626927" y="2613860"/>
            <a:chExt cx="431677" cy="633198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958F040-9ED7-D89C-4848-94E81D231E13}"/>
                </a:ext>
              </a:extLst>
            </p:cNvPr>
            <p:cNvSpPr/>
            <p:nvPr/>
          </p:nvSpPr>
          <p:spPr>
            <a:xfrm rot="18718652">
              <a:off x="3649641" y="2797040"/>
              <a:ext cx="592143" cy="2257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TV</a:t>
              </a:r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45852A4A-5012-8F82-FC56-4234F46273E7}"/>
                </a:ext>
              </a:extLst>
            </p:cNvPr>
            <p:cNvSpPr/>
            <p:nvPr/>
          </p:nvSpPr>
          <p:spPr>
            <a:xfrm rot="2518652">
              <a:off x="3626927" y="3084604"/>
              <a:ext cx="103588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39021ED7-7A73-ED1C-593B-F2EBF964B7BA}"/>
                </a:ext>
              </a:extLst>
            </p:cNvPr>
            <p:cNvSpPr/>
            <p:nvPr/>
          </p:nvSpPr>
          <p:spPr>
            <a:xfrm rot="2518652">
              <a:off x="3700447" y="3150749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AB497679-5CA3-CB23-1C6A-CE0514D2D135}"/>
                </a:ext>
              </a:extLst>
            </p:cNvPr>
            <p:cNvSpPr/>
            <p:nvPr/>
          </p:nvSpPr>
          <p:spPr>
            <a:xfrm rot="13318271">
              <a:off x="3663688" y="3119286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39C641B-D268-D64A-59B1-DB044B51923D}"/>
              </a:ext>
            </a:extLst>
          </p:cNvPr>
          <p:cNvGrpSpPr/>
          <p:nvPr/>
        </p:nvGrpSpPr>
        <p:grpSpPr>
          <a:xfrm rot="2869786">
            <a:off x="2236893" y="3908809"/>
            <a:ext cx="431677" cy="633198"/>
            <a:chOff x="3626927" y="2613860"/>
            <a:chExt cx="431677" cy="633198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0293C51-1019-F213-38E2-1A33FFC0ABF9}"/>
                </a:ext>
              </a:extLst>
            </p:cNvPr>
            <p:cNvSpPr/>
            <p:nvPr/>
          </p:nvSpPr>
          <p:spPr>
            <a:xfrm rot="18718652">
              <a:off x="3649641" y="2797040"/>
              <a:ext cx="592143" cy="2257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TV</a:t>
              </a:r>
            </a:p>
          </p:txBody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C32D7CBA-A21C-97B8-F33B-BD8F52AD9A4B}"/>
                </a:ext>
              </a:extLst>
            </p:cNvPr>
            <p:cNvSpPr/>
            <p:nvPr/>
          </p:nvSpPr>
          <p:spPr>
            <a:xfrm rot="2518652">
              <a:off x="3626927" y="3084604"/>
              <a:ext cx="103588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243AF8DF-CD4C-4822-8602-177CCFBE3976}"/>
                </a:ext>
              </a:extLst>
            </p:cNvPr>
            <p:cNvSpPr/>
            <p:nvPr/>
          </p:nvSpPr>
          <p:spPr>
            <a:xfrm rot="2518652">
              <a:off x="3700447" y="3150749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Isosceles Triangle 126">
              <a:extLst>
                <a:ext uri="{FF2B5EF4-FFF2-40B4-BE49-F238E27FC236}">
                  <a16:creationId xmlns:a16="http://schemas.microsoft.com/office/drawing/2014/main" id="{7A3CE9F3-98DF-639E-AD1C-6F4B8D51640B}"/>
                </a:ext>
              </a:extLst>
            </p:cNvPr>
            <p:cNvSpPr/>
            <p:nvPr/>
          </p:nvSpPr>
          <p:spPr>
            <a:xfrm rot="13318271">
              <a:off x="3663688" y="3119286"/>
              <a:ext cx="103587" cy="9630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AC226818-FB10-A80C-5A10-C1298C80F515}"/>
              </a:ext>
            </a:extLst>
          </p:cNvPr>
          <p:cNvSpPr txBox="1"/>
          <p:nvPr/>
        </p:nvSpPr>
        <p:spPr>
          <a:xfrm>
            <a:off x="2080347" y="5646649"/>
            <a:ext cx="1107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Separation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C567CBD-0EC7-F47E-3D3C-21731E8FB5C8}"/>
              </a:ext>
            </a:extLst>
          </p:cNvPr>
          <p:cNvSpPr txBox="1"/>
          <p:nvPr/>
        </p:nvSpPr>
        <p:spPr>
          <a:xfrm>
            <a:off x="5489228" y="5711604"/>
            <a:ext cx="1108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deployment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008CBF-5D26-13DA-24EF-28AFFD188052}"/>
              </a:ext>
            </a:extLst>
          </p:cNvPr>
          <p:cNvGrpSpPr/>
          <p:nvPr/>
        </p:nvGrpSpPr>
        <p:grpSpPr>
          <a:xfrm>
            <a:off x="2836892" y="4218680"/>
            <a:ext cx="397066" cy="152314"/>
            <a:chOff x="2836892" y="4218680"/>
            <a:chExt cx="397066" cy="152314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44837E0-5E1F-BB5F-E55C-C1E5DF74A362}"/>
                </a:ext>
              </a:extLst>
            </p:cNvPr>
            <p:cNvSpPr/>
            <p:nvPr/>
          </p:nvSpPr>
          <p:spPr>
            <a:xfrm>
              <a:off x="2836892" y="4218680"/>
              <a:ext cx="180463" cy="1523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</a:t>
              </a:r>
              <a:endPara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28A16FC-5335-F8A4-1724-7BE73A2054EF}"/>
                </a:ext>
              </a:extLst>
            </p:cNvPr>
            <p:cNvGrpSpPr/>
            <p:nvPr/>
          </p:nvGrpSpPr>
          <p:grpSpPr>
            <a:xfrm rot="5400000">
              <a:off x="3054567" y="4186227"/>
              <a:ext cx="145131" cy="213650"/>
              <a:chOff x="6199977" y="1008722"/>
              <a:chExt cx="145131" cy="21365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1D6851-121A-2BFD-6C25-A7562931BCE4}"/>
                  </a:ext>
                </a:extLst>
              </p:cNvPr>
              <p:cNvSpPr/>
              <p:nvPr/>
            </p:nvSpPr>
            <p:spPr>
              <a:xfrm rot="10800000">
                <a:off x="6199977" y="1070058"/>
                <a:ext cx="145131" cy="15231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</a:t>
                </a: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E06D5963-7D41-8102-BCBA-12890DE2E256}"/>
                  </a:ext>
                </a:extLst>
              </p:cNvPr>
              <p:cNvSpPr/>
              <p:nvPr/>
            </p:nvSpPr>
            <p:spPr>
              <a:xfrm rot="10863011">
                <a:off x="6272888" y="1009934"/>
                <a:ext cx="69213" cy="6435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97DC3DAA-DD3A-92BE-D112-C1F16B966156}"/>
                  </a:ext>
                </a:extLst>
              </p:cNvPr>
              <p:cNvSpPr/>
              <p:nvPr/>
            </p:nvSpPr>
            <p:spPr>
              <a:xfrm rot="10863011">
                <a:off x="6206822" y="1008722"/>
                <a:ext cx="69213" cy="6435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67A95A-30EE-800F-C8A7-05F6CE76A1FE}"/>
              </a:ext>
            </a:extLst>
          </p:cNvPr>
          <p:cNvGrpSpPr/>
          <p:nvPr/>
        </p:nvGrpSpPr>
        <p:grpSpPr>
          <a:xfrm rot="18294632">
            <a:off x="4070356" y="2416136"/>
            <a:ext cx="397066" cy="152314"/>
            <a:chOff x="2836892" y="4218680"/>
            <a:chExt cx="397066" cy="15231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6F2E2B-9956-24B4-AB09-941E7F59F7BE}"/>
                </a:ext>
              </a:extLst>
            </p:cNvPr>
            <p:cNvSpPr/>
            <p:nvPr/>
          </p:nvSpPr>
          <p:spPr>
            <a:xfrm>
              <a:off x="2836892" y="4218680"/>
              <a:ext cx="180463" cy="1523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</a:t>
              </a:r>
              <a:endPara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6793935-D74B-1777-18C5-1CE84AB51B0D}"/>
                </a:ext>
              </a:extLst>
            </p:cNvPr>
            <p:cNvGrpSpPr/>
            <p:nvPr/>
          </p:nvGrpSpPr>
          <p:grpSpPr>
            <a:xfrm rot="5400000">
              <a:off x="3054567" y="4186227"/>
              <a:ext cx="145131" cy="213650"/>
              <a:chOff x="6199977" y="1008722"/>
              <a:chExt cx="145131" cy="21365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E752618-9104-67AD-8418-A009ACFC27A8}"/>
                  </a:ext>
                </a:extLst>
              </p:cNvPr>
              <p:cNvSpPr/>
              <p:nvPr/>
            </p:nvSpPr>
            <p:spPr>
              <a:xfrm rot="10800000">
                <a:off x="6199977" y="1070058"/>
                <a:ext cx="145131" cy="15231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</a:t>
                </a:r>
              </a:p>
            </p:txBody>
          </p:sp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1DC128E2-04FB-73D2-10B3-4752EBA44E74}"/>
                  </a:ext>
                </a:extLst>
              </p:cNvPr>
              <p:cNvSpPr/>
              <p:nvPr/>
            </p:nvSpPr>
            <p:spPr>
              <a:xfrm rot="10863011">
                <a:off x="6272888" y="1009934"/>
                <a:ext cx="69213" cy="6435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36BAB0FA-F476-2F67-A277-6C5C948DE410}"/>
                  </a:ext>
                </a:extLst>
              </p:cNvPr>
              <p:cNvSpPr/>
              <p:nvPr/>
            </p:nvSpPr>
            <p:spPr>
              <a:xfrm rot="10863011">
                <a:off x="6206822" y="1008722"/>
                <a:ext cx="69213" cy="6435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990606-1CF8-8164-A765-8C8B29EAF106}"/>
              </a:ext>
            </a:extLst>
          </p:cNvPr>
          <p:cNvGrpSpPr/>
          <p:nvPr/>
        </p:nvGrpSpPr>
        <p:grpSpPr>
          <a:xfrm>
            <a:off x="5925839" y="1010734"/>
            <a:ext cx="145131" cy="213650"/>
            <a:chOff x="6199977" y="1008722"/>
            <a:chExt cx="145131" cy="21365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35B8DB7-9E9B-AC1E-DEDE-758AC5556B92}"/>
                </a:ext>
              </a:extLst>
            </p:cNvPr>
            <p:cNvSpPr/>
            <p:nvPr/>
          </p:nvSpPr>
          <p:spPr>
            <a:xfrm rot="10800000">
              <a:off x="6199977" y="1070058"/>
              <a:ext cx="145131" cy="1523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FF322253-4D04-6B76-ED37-A0F790381B64}"/>
                </a:ext>
              </a:extLst>
            </p:cNvPr>
            <p:cNvSpPr/>
            <p:nvPr/>
          </p:nvSpPr>
          <p:spPr>
            <a:xfrm rot="10863011">
              <a:off x="6272888" y="1009934"/>
              <a:ext cx="69213" cy="6435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DC0B094E-E656-1450-4350-09C9F4D5F7DB}"/>
                </a:ext>
              </a:extLst>
            </p:cNvPr>
            <p:cNvSpPr/>
            <p:nvPr/>
          </p:nvSpPr>
          <p:spPr>
            <a:xfrm rot="10863011">
              <a:off x="6206822" y="1008722"/>
              <a:ext cx="69213" cy="6435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D094156E-13E0-D92A-8E22-4D9D92C00A61}"/>
              </a:ext>
            </a:extLst>
          </p:cNvPr>
          <p:cNvSpPr/>
          <p:nvPr/>
        </p:nvSpPr>
        <p:spPr>
          <a:xfrm>
            <a:off x="5611528" y="1012722"/>
            <a:ext cx="180463" cy="1523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967D6B-8E21-33FF-B6A4-66835E9A9C00}"/>
              </a:ext>
            </a:extLst>
          </p:cNvPr>
          <p:cNvGrpSpPr/>
          <p:nvPr/>
        </p:nvGrpSpPr>
        <p:grpSpPr>
          <a:xfrm>
            <a:off x="628374" y="3429000"/>
            <a:ext cx="999704" cy="1024004"/>
            <a:chOff x="628374" y="3429000"/>
            <a:chExt cx="999704" cy="1024004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2D2FBD0-0181-F5D2-2065-7896D43654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8078" y="3429000"/>
              <a:ext cx="0" cy="1024004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84B6D20-DB8A-FAF0-76B1-EFAFFBBAF01B}"/>
                </a:ext>
              </a:extLst>
            </p:cNvPr>
            <p:cNvSpPr txBox="1"/>
            <p:nvPr/>
          </p:nvSpPr>
          <p:spPr>
            <a:xfrm>
              <a:off x="628374" y="3731640"/>
              <a:ext cx="992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3.8 km/s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355883-FAD5-6CDE-9A4F-A971F455B111}"/>
              </a:ext>
            </a:extLst>
          </p:cNvPr>
          <p:cNvCxnSpPr>
            <a:cxnSpLocks/>
          </p:cNvCxnSpPr>
          <p:nvPr/>
        </p:nvCxnSpPr>
        <p:spPr>
          <a:xfrm flipV="1">
            <a:off x="1628078" y="1050713"/>
            <a:ext cx="0" cy="232405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B90F136-6259-1283-30FC-9DC821489093}"/>
              </a:ext>
            </a:extLst>
          </p:cNvPr>
          <p:cNvSpPr txBox="1"/>
          <p:nvPr/>
        </p:nvSpPr>
        <p:spPr>
          <a:xfrm>
            <a:off x="621017" y="2575743"/>
            <a:ext cx="99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2.5 km/s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40C333-836B-F8BB-5DF1-E2419B24088D}"/>
              </a:ext>
            </a:extLst>
          </p:cNvPr>
          <p:cNvGrpSpPr/>
          <p:nvPr/>
        </p:nvGrpSpPr>
        <p:grpSpPr>
          <a:xfrm rot="10800000">
            <a:off x="9800104" y="1875957"/>
            <a:ext cx="145131" cy="213650"/>
            <a:chOff x="6199977" y="1008722"/>
            <a:chExt cx="145131" cy="21365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601BD0-E218-C2CA-F6EC-A79B8D6B42DE}"/>
                </a:ext>
              </a:extLst>
            </p:cNvPr>
            <p:cNvSpPr/>
            <p:nvPr/>
          </p:nvSpPr>
          <p:spPr>
            <a:xfrm rot="10800000">
              <a:off x="6199977" y="1070058"/>
              <a:ext cx="145131" cy="1523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1B5F603-211B-8E90-349E-290AB1899FF2}"/>
                </a:ext>
              </a:extLst>
            </p:cNvPr>
            <p:cNvSpPr/>
            <p:nvPr/>
          </p:nvSpPr>
          <p:spPr>
            <a:xfrm rot="10863011">
              <a:off x="6272888" y="1009934"/>
              <a:ext cx="69213" cy="6435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11A4DB40-AB94-B9A2-0D09-8C88EFD1AD43}"/>
                </a:ext>
              </a:extLst>
            </p:cNvPr>
            <p:cNvSpPr/>
            <p:nvPr/>
          </p:nvSpPr>
          <p:spPr>
            <a:xfrm rot="10863011">
              <a:off x="6206822" y="1008722"/>
              <a:ext cx="69213" cy="6435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FAD5901-8D31-55C2-8C90-E6FF345CAEE2}"/>
              </a:ext>
            </a:extLst>
          </p:cNvPr>
          <p:cNvSpPr/>
          <p:nvPr/>
        </p:nvSpPr>
        <p:spPr>
          <a:xfrm>
            <a:off x="9800104" y="1725650"/>
            <a:ext cx="384484" cy="1273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TV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56F795-45D4-8B2B-F841-A2177720C7C3}"/>
              </a:ext>
            </a:extLst>
          </p:cNvPr>
          <p:cNvSpPr/>
          <p:nvPr/>
        </p:nvSpPr>
        <p:spPr>
          <a:xfrm>
            <a:off x="9805448" y="1530278"/>
            <a:ext cx="180463" cy="1523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C0CDF06-2FD5-8C9F-8BE8-5A91736465A2}"/>
              </a:ext>
            </a:extLst>
          </p:cNvPr>
          <p:cNvGrpSpPr/>
          <p:nvPr/>
        </p:nvGrpSpPr>
        <p:grpSpPr>
          <a:xfrm>
            <a:off x="9769927" y="1455446"/>
            <a:ext cx="264816" cy="276999"/>
            <a:chOff x="3772250" y="2226466"/>
            <a:chExt cx="264816" cy="27699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7098159-106C-D1D1-566F-014077B0FE45}"/>
                </a:ext>
              </a:extLst>
            </p:cNvPr>
            <p:cNvSpPr/>
            <p:nvPr/>
          </p:nvSpPr>
          <p:spPr>
            <a:xfrm>
              <a:off x="3805658" y="2278486"/>
              <a:ext cx="198000" cy="1963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B0D9DD-5589-AE82-4E0F-9FACD05BC765}"/>
                </a:ext>
              </a:extLst>
            </p:cNvPr>
            <p:cNvSpPr txBox="1"/>
            <p:nvPr/>
          </p:nvSpPr>
          <p:spPr>
            <a:xfrm>
              <a:off x="3772250" y="222646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1C5CAA9-3DF2-2899-C882-C3DA17BFC35F}"/>
              </a:ext>
            </a:extLst>
          </p:cNvPr>
          <p:cNvSpPr txBox="1"/>
          <p:nvPr/>
        </p:nvSpPr>
        <p:spPr>
          <a:xfrm>
            <a:off x="1559900" y="51776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BEFEA7-1E80-8FBF-A899-7D2B5306E9FD}"/>
              </a:ext>
            </a:extLst>
          </p:cNvPr>
          <p:cNvSpPr txBox="1"/>
          <p:nvPr/>
        </p:nvSpPr>
        <p:spPr>
          <a:xfrm>
            <a:off x="2452416" y="5176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89E253-EB22-8AB9-42E7-192392077507}"/>
              </a:ext>
            </a:extLst>
          </p:cNvPr>
          <p:cNvSpPr txBox="1"/>
          <p:nvPr/>
        </p:nvSpPr>
        <p:spPr>
          <a:xfrm>
            <a:off x="4101650" y="51718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EC87F1-9941-E9E3-C96E-2E9B1EAC1B54}"/>
              </a:ext>
            </a:extLst>
          </p:cNvPr>
          <p:cNvSpPr txBox="1"/>
          <p:nvPr/>
        </p:nvSpPr>
        <p:spPr>
          <a:xfrm>
            <a:off x="5861177" y="51718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80414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4397</TotalTime>
  <Words>1353</Words>
  <Application>Microsoft Office PowerPoint</Application>
  <PresentationFormat>Widescreen</PresentationFormat>
  <Paragraphs>504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Georgia</vt:lpstr>
      <vt:lpstr>SFTI1095</vt:lpstr>
      <vt:lpstr>Source Sans Pro</vt:lpstr>
      <vt:lpstr>Office Theme</vt:lpstr>
      <vt:lpstr>1_Office Theme</vt:lpstr>
      <vt:lpstr>PowerPoint Presentation</vt:lpstr>
      <vt:lpstr>INTRODUCTION</vt:lpstr>
      <vt:lpstr>CONTEXT Last Year’s Work</vt:lpstr>
      <vt:lpstr>RESEARCH OBJECTIVES</vt:lpstr>
      <vt:lpstr>CONTEXT Cost of Spaceflight</vt:lpstr>
      <vt:lpstr>CONTEXT Space Cargo Transport</vt:lpstr>
      <vt:lpstr>METHODS Mission Architectures</vt:lpstr>
      <vt:lpstr>METHODS 5 Mission Architectures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 Trade Study</vt:lpstr>
      <vt:lpstr>METHODS Spacecraft Sizing</vt:lpstr>
      <vt:lpstr>METHODS Lander Sizing</vt:lpstr>
      <vt:lpstr>METHODS Transfer Vehicle Sizing</vt:lpstr>
      <vt:lpstr>METHODS Subsystem Sizing</vt:lpstr>
      <vt:lpstr>METHODS Cost Estimation</vt:lpstr>
      <vt:lpstr>METHODS TruePlanning</vt:lpstr>
      <vt:lpstr>RESEARCH WORK TO BE TACKLED IN THE FOLLOWING MONTHS</vt:lpstr>
      <vt:lpstr>RESULTS Trade Study</vt:lpstr>
      <vt:lpstr>RESULTS Lander Design</vt:lpstr>
      <vt:lpstr>RESULTS Mission Costs</vt:lpstr>
      <vt:lpstr>CONCLUSIONS</vt:lpstr>
      <vt:lpstr>FUTURE WORK</vt:lpstr>
      <vt:lpstr>RESEARCH WORK TO BE TACKLED IN THE FOLLOWING MONTHS</vt:lpstr>
      <vt:lpstr>APPENDIX A</vt:lpstr>
      <vt:lpstr>APPENDIX B Lander Sizing Rules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EXPIRYSET-ULStudent:CONALL.DE PAOR</dc:creator>
  <cp:lastModifiedBy>EXPIRYSET-ULStudent:CONALL.DE PAOR</cp:lastModifiedBy>
  <cp:revision>20</cp:revision>
  <dcterms:created xsi:type="dcterms:W3CDTF">2022-06-25T13:34:56Z</dcterms:created>
  <dcterms:modified xsi:type="dcterms:W3CDTF">2023-04-01T10:42:12Z</dcterms:modified>
</cp:coreProperties>
</file>